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Roboto Mono Medium"/>
      <p:regular r:id="rId28"/>
      <p:bold r:id="rId29"/>
      <p:italic r:id="rId30"/>
      <p:boldItalic r:id="rId31"/>
    </p:embeddedFont>
    <p:embeddedFont>
      <p:font typeface="Roboto"/>
      <p:regular r:id="rId32"/>
      <p:bold r:id="rId33"/>
      <p:italic r:id="rId34"/>
      <p:boldItalic r:id="rId35"/>
    </p:embeddedFont>
    <p:embeddedFont>
      <p:font typeface="Roboto Medium"/>
      <p:regular r:id="rId36"/>
      <p:bold r:id="rId37"/>
      <p:italic r:id="rId38"/>
      <p:boldItalic r:id="rId39"/>
    </p:embeddedFont>
    <p:embeddedFont>
      <p:font typeface="Google Sans"/>
      <p:regular r:id="rId40"/>
      <p:bold r:id="rId41"/>
      <p:italic r:id="rId42"/>
      <p:boldItalic r:id="rId43"/>
    </p:embeddedFont>
    <p:embeddedFont>
      <p:font typeface="Google Sans Medium"/>
      <p:regular r:id="rId44"/>
      <p:bold r:id="rId45"/>
      <p:italic r:id="rId46"/>
      <p:boldItalic r:id="rId47"/>
    </p:embeddedFont>
    <p:embeddedFont>
      <p:font typeface="Google Sans Text"/>
      <p:regular r:id="rId48"/>
      <p:bold r:id="rId49"/>
      <p:italic r:id="rId50"/>
      <p:boldItalic r:id="rId51"/>
    </p:embeddedFont>
    <p:embeddedFont>
      <p:font typeface="Helvetica Neue Light"/>
      <p:regular r:id="rId52"/>
      <p:bold r:id="rId53"/>
      <p:italic r:id="rId54"/>
      <p:boldItalic r:id="rId55"/>
    </p:embeddedFont>
    <p:embeddedFont>
      <p:font typeface="Roboto Mono"/>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6F8D41C-0B2C-4982-9416-E4C47A31B447}">
  <a:tblStyle styleId="{06F8D41C-0B2C-4982-9416-E4C47A31B44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GoogleSans-regular.fntdata"/><Relationship Id="rId42" Type="http://schemas.openxmlformats.org/officeDocument/2006/relationships/font" Target="fonts/GoogleSans-italic.fntdata"/><Relationship Id="rId41" Type="http://schemas.openxmlformats.org/officeDocument/2006/relationships/font" Target="fonts/GoogleSans-bold.fntdata"/><Relationship Id="rId44" Type="http://schemas.openxmlformats.org/officeDocument/2006/relationships/font" Target="fonts/GoogleSansMedium-regular.fntdata"/><Relationship Id="rId43" Type="http://schemas.openxmlformats.org/officeDocument/2006/relationships/font" Target="fonts/GoogleSans-boldItalic.fntdata"/><Relationship Id="rId46" Type="http://schemas.openxmlformats.org/officeDocument/2006/relationships/font" Target="fonts/GoogleSansMedium-italic.fntdata"/><Relationship Id="rId45" Type="http://schemas.openxmlformats.org/officeDocument/2006/relationships/font" Target="fonts/GoogleSansMedium-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GoogleSansText-regular.fntdata"/><Relationship Id="rId47" Type="http://schemas.openxmlformats.org/officeDocument/2006/relationships/font" Target="fonts/GoogleSansMedium-boldItalic.fntdata"/><Relationship Id="rId49" Type="http://schemas.openxmlformats.org/officeDocument/2006/relationships/font" Target="fonts/GoogleSansText-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MonoMedium-boldItalic.fntdata"/><Relationship Id="rId30" Type="http://schemas.openxmlformats.org/officeDocument/2006/relationships/font" Target="fonts/RobotoMonoMedium-italic.fntdata"/><Relationship Id="rId33" Type="http://schemas.openxmlformats.org/officeDocument/2006/relationships/font" Target="fonts/Roboto-bold.fntdata"/><Relationship Id="rId32" Type="http://schemas.openxmlformats.org/officeDocument/2006/relationships/font" Target="fonts/Roboto-regular.fntdata"/><Relationship Id="rId35" Type="http://schemas.openxmlformats.org/officeDocument/2006/relationships/font" Target="fonts/Roboto-boldItalic.fntdata"/><Relationship Id="rId34" Type="http://schemas.openxmlformats.org/officeDocument/2006/relationships/font" Target="fonts/Roboto-italic.fntdata"/><Relationship Id="rId37" Type="http://schemas.openxmlformats.org/officeDocument/2006/relationships/font" Target="fonts/RobotoMedium-bold.fntdata"/><Relationship Id="rId36" Type="http://schemas.openxmlformats.org/officeDocument/2006/relationships/font" Target="fonts/RobotoMedium-regular.fntdata"/><Relationship Id="rId39" Type="http://schemas.openxmlformats.org/officeDocument/2006/relationships/font" Target="fonts/RobotoMedium-boldItalic.fntdata"/><Relationship Id="rId38" Type="http://schemas.openxmlformats.org/officeDocument/2006/relationships/font" Target="fonts/RobotoMedium-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MonoMedium-regular.fntdata"/><Relationship Id="rId27" Type="http://schemas.openxmlformats.org/officeDocument/2006/relationships/slide" Target="slides/slide21.xml"/><Relationship Id="rId29" Type="http://schemas.openxmlformats.org/officeDocument/2006/relationships/font" Target="fonts/RobotoMonoMedium-bold.fntdata"/><Relationship Id="rId51" Type="http://schemas.openxmlformats.org/officeDocument/2006/relationships/font" Target="fonts/GoogleSansText-boldItalic.fntdata"/><Relationship Id="rId50" Type="http://schemas.openxmlformats.org/officeDocument/2006/relationships/font" Target="fonts/GoogleSansText-italic.fntdata"/><Relationship Id="rId53" Type="http://schemas.openxmlformats.org/officeDocument/2006/relationships/font" Target="fonts/HelveticaNeueLight-bold.fntdata"/><Relationship Id="rId52" Type="http://schemas.openxmlformats.org/officeDocument/2006/relationships/font" Target="fonts/HelveticaNeueLight-regular.fntdata"/><Relationship Id="rId11" Type="http://schemas.openxmlformats.org/officeDocument/2006/relationships/slide" Target="slides/slide5.xml"/><Relationship Id="rId55" Type="http://schemas.openxmlformats.org/officeDocument/2006/relationships/font" Target="fonts/HelveticaNeueLight-boldItalic.fntdata"/><Relationship Id="rId10" Type="http://schemas.openxmlformats.org/officeDocument/2006/relationships/slide" Target="slides/slide4.xml"/><Relationship Id="rId54" Type="http://schemas.openxmlformats.org/officeDocument/2006/relationships/font" Target="fonts/HelveticaNeueLight-italic.fntdata"/><Relationship Id="rId13" Type="http://schemas.openxmlformats.org/officeDocument/2006/relationships/slide" Target="slides/slide7.xml"/><Relationship Id="rId57" Type="http://schemas.openxmlformats.org/officeDocument/2006/relationships/font" Target="fonts/RobotoMono-bold.fntdata"/><Relationship Id="rId12" Type="http://schemas.openxmlformats.org/officeDocument/2006/relationships/slide" Target="slides/slide6.xml"/><Relationship Id="rId56" Type="http://schemas.openxmlformats.org/officeDocument/2006/relationships/font" Target="fonts/RobotoMono-regular.fntdata"/><Relationship Id="rId15" Type="http://schemas.openxmlformats.org/officeDocument/2006/relationships/slide" Target="slides/slide9.xml"/><Relationship Id="rId59" Type="http://schemas.openxmlformats.org/officeDocument/2006/relationships/font" Target="fonts/RobotoMono-boldItalic.fntdata"/><Relationship Id="rId14" Type="http://schemas.openxmlformats.org/officeDocument/2006/relationships/slide" Target="slides/slide8.xml"/><Relationship Id="rId58" Type="http://schemas.openxmlformats.org/officeDocument/2006/relationships/font" Target="fonts/RobotoMono-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3.png>
</file>

<file path=ppt/media/image15.png>
</file>

<file path=ppt/media/image16.png>
</file>

<file path=ppt/media/image17.png>
</file>

<file path=ppt/media/image18.png>
</file>

<file path=ppt/media/image19.png>
</file>

<file path=ppt/media/image2.png>
</file>

<file path=ppt/media/image4.png>
</file>

<file path=ppt/media/image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746fc8a408_0_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746fc8a408_0_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compare the standard NumPy library, which I know most of you are very familiar with, to its counterpart in the JAX ecosystem, </a:t>
            </a:r>
            <a:r>
              <a:rPr lang="en" sz="1300">
                <a:latin typeface="Roboto Mono Medium"/>
                <a:ea typeface="Roboto Mono Medium"/>
                <a:cs typeface="Roboto Mono Medium"/>
                <a:sym typeface="Roboto Mono Medium"/>
              </a:rPr>
              <a:t>jax.numpy</a:t>
            </a:r>
            <a:r>
              <a:rPr lang="en" sz="1300"/>
              <a:t>. Since you've got experience with NumPy and PyTorch, the goal here is to bridge the gap – showing you how </a:t>
            </a:r>
            <a:r>
              <a:rPr lang="en" sz="1300">
                <a:latin typeface="Roboto Mono Medium"/>
                <a:ea typeface="Roboto Mono Medium"/>
                <a:cs typeface="Roboto Mono Medium"/>
                <a:sym typeface="Roboto Mono Medium"/>
              </a:rPr>
              <a:t>jax.numpy</a:t>
            </a:r>
            <a:r>
              <a:rPr lang="en" sz="1300"/>
              <a:t> leverages that familiar API but operates quite differently under the hood, and why those differences matter for high-performance computing, especially in machine learning.</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 name="Shape 964"/>
        <p:cNvGrpSpPr/>
        <p:nvPr/>
      </p:nvGrpSpPr>
      <p:grpSpPr>
        <a:xfrm>
          <a:off x="0" y="0"/>
          <a:ext cx="0" cy="0"/>
          <a:chOff x="0" y="0"/>
          <a:chExt cx="0" cy="0"/>
        </a:xfrm>
      </p:grpSpPr>
      <p:sp>
        <p:nvSpPr>
          <p:cNvPr id="965" name="Google Shape;965;g3746fc8a408_0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6" name="Google Shape;966;g3746fc8a408_0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Another key concept in JAX is pytrees. Understanding pytrees is fundamental to effectively using JAX, especially when working with models and their parameters.</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A pytree is essentially a nested, tree-like data structure made from standard Python containers. Think dictionaries, lists, or tuples. The key idea is that these containers hold other containers or, ultimately, the actual data values, which we call the 'leaves'. Most often in JAX, these leaves will be JAX arrays, but they can technically be any Python object.</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If you look at the code example on the right, params is a perfect illustration of a pytree. It's a dictionary. The keys 'layer1' and 'layer2' point to other dictionaries. Inside those, the keys 'w' (weights) and 'b' (biases) point to the leaves – in this case, a list representing a JAX array [1, 1] and scalar integers 2, 3, and 4. This nested structure is the pytree.</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Why are pytrees important? Because pytrees are ubiquitous in the JAX ecosystem. You'll encounter them constantly. They are the standard way to handle collections of model parameters, as shown here, but also for things like training metrics, the internal states of optimizers, or even batches of data. They provide a natural and flexible way to group related arrays.  This structure makes them essential for managing complex data.</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3746fc8a408_0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3746fc8a408_0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Now let's look more specifically at how we interact with pytrees.</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Clr>
                <a:schemeClr val="dk1"/>
              </a:buClr>
              <a:buSzPts val="1100"/>
              <a:buFont typeface="Arial"/>
              <a:buNone/>
            </a:pPr>
            <a:r>
              <a:rPr lang="en" sz="1300">
                <a:solidFill>
                  <a:schemeClr val="dk1"/>
                </a:solidFill>
              </a:rPr>
              <a:t>Pytrees seamlessly integrate with JAX's core transformations such as </a:t>
            </a:r>
            <a:r>
              <a:rPr lang="en" sz="1300">
                <a:solidFill>
                  <a:schemeClr val="dk1"/>
                </a:solidFill>
                <a:latin typeface="Roboto Mono Medium"/>
                <a:ea typeface="Roboto Mono Medium"/>
                <a:cs typeface="Roboto Mono Medium"/>
                <a:sym typeface="Roboto Mono Medium"/>
              </a:rPr>
              <a:t>jit, vmap</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grad</a:t>
            </a:r>
            <a:r>
              <a:rPr lang="en" sz="1300">
                <a:solidFill>
                  <a:schemeClr val="dk1"/>
                </a:solidFill>
              </a:rPr>
              <a:t>. What this means is you can pass a whole pytree structure, like our </a:t>
            </a:r>
            <a:r>
              <a:rPr lang="en" sz="1300">
                <a:solidFill>
                  <a:schemeClr val="dk1"/>
                </a:solidFill>
                <a:latin typeface="Roboto Mono Medium"/>
                <a:ea typeface="Roboto Mono Medium"/>
                <a:cs typeface="Roboto Mono Medium"/>
                <a:sym typeface="Roboto Mono Medium"/>
              </a:rPr>
              <a:t>params</a:t>
            </a:r>
            <a:r>
              <a:rPr lang="en" sz="1300">
                <a:solidFill>
                  <a:schemeClr val="dk1"/>
                </a:solidFill>
              </a:rPr>
              <a:t> dictionary, into a function wrapped with </a:t>
            </a:r>
            <a:r>
              <a:rPr lang="en" sz="1300">
                <a:solidFill>
                  <a:schemeClr val="dk1"/>
                </a:solidFill>
                <a:latin typeface="Roboto Mono Medium"/>
                <a:ea typeface="Roboto Mono Medium"/>
                <a:cs typeface="Roboto Mono Medium"/>
                <a:sym typeface="Roboto Mono Medium"/>
              </a:rPr>
              <a:t>jit</a:t>
            </a:r>
            <a:r>
              <a:rPr lang="en" sz="1300">
                <a:solidFill>
                  <a:schemeClr val="dk1"/>
                </a:solidFill>
              </a:rPr>
              <a:t> or </a:t>
            </a:r>
            <a:r>
              <a:rPr lang="en" sz="1300">
                <a:solidFill>
                  <a:schemeClr val="dk1"/>
                </a:solidFill>
                <a:latin typeface="Roboto Mono Medium"/>
                <a:ea typeface="Roboto Mono Medium"/>
                <a:cs typeface="Roboto Mono Medium"/>
                <a:sym typeface="Roboto Mono Medium"/>
              </a:rPr>
              <a:t>grad</a:t>
            </a:r>
            <a:r>
              <a:rPr lang="en" sz="1300">
                <a:solidFill>
                  <a:schemeClr val="dk1"/>
                </a:solidFill>
              </a:rPr>
              <a:t>. JAX understands the structure. It will automatically apply the transformation to each leaf (each array or value) inside the pytree, and return a new pytree with the same structure but with the transformed leaves. You don't need to manually unpack the dictionary, apply the function to each array, and then repack it. JAX handles that complexity for you, which is incredibly convenient and powerful.</a:t>
            </a:r>
            <a:endParaRPr sz="1300">
              <a:solidFill>
                <a:schemeClr val="dk1"/>
              </a:solidFill>
            </a:endParaRPr>
          </a:p>
          <a:p>
            <a:pPr indent="0" lvl="0" marL="0" rtl="0" algn="l">
              <a:spcBef>
                <a:spcPts val="0"/>
              </a:spcBef>
              <a:spcAft>
                <a:spcPts val="0"/>
              </a:spcAft>
              <a:buNone/>
            </a:pPr>
            <a:r>
              <a:t/>
            </a:r>
            <a:endParaRPr sz="1300"/>
          </a:p>
          <a:p>
            <a:pPr indent="0" lvl="0" marL="0" rtl="0" algn="l">
              <a:spcBef>
                <a:spcPts val="0"/>
              </a:spcBef>
              <a:spcAft>
                <a:spcPts val="0"/>
              </a:spcAft>
              <a:buClr>
                <a:schemeClr val="dk1"/>
              </a:buClr>
              <a:buSzPts val="1100"/>
              <a:buFont typeface="Arial"/>
              <a:buNone/>
            </a:pPr>
            <a:r>
              <a:rPr lang="en" sz="1300"/>
              <a:t>For custom operations, you can use</a:t>
            </a:r>
            <a:r>
              <a:rPr lang="en" sz="1300">
                <a:latin typeface="Courier"/>
                <a:ea typeface="Courier"/>
                <a:cs typeface="Courier"/>
                <a:sym typeface="Courier"/>
              </a:rPr>
              <a:t> jax.tree.map</a:t>
            </a:r>
            <a:r>
              <a:rPr lang="en" sz="1300"/>
              <a:t>. Imagine wanting to convert all parameters in your model to a different data type, like </a:t>
            </a:r>
            <a:r>
              <a:rPr lang="en" sz="1300">
                <a:latin typeface="Courier"/>
                <a:ea typeface="Courier"/>
                <a:cs typeface="Courier"/>
                <a:sym typeface="Courier"/>
              </a:rPr>
              <a:t>bfloat16</a:t>
            </a:r>
            <a:r>
              <a:rPr lang="en" sz="1300"/>
              <a:t>. You can do that with a single call to </a:t>
            </a:r>
            <a:r>
              <a:rPr lang="en" sz="1300">
                <a:latin typeface="Courier"/>
                <a:ea typeface="Courier"/>
                <a:cs typeface="Courier"/>
                <a:sym typeface="Courier"/>
              </a:rPr>
              <a:t>jax.tree.map</a:t>
            </a:r>
            <a:r>
              <a:rPr lang="en" sz="1300"/>
              <a:t> over the entire model object.</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You can think of </a:t>
            </a:r>
            <a:r>
              <a:rPr lang="en" sz="1300">
                <a:latin typeface="Roboto Mono Medium"/>
                <a:ea typeface="Roboto Mono Medium"/>
                <a:cs typeface="Roboto Mono Medium"/>
                <a:sym typeface="Roboto Mono Medium"/>
              </a:rPr>
              <a:t>jax.tree.map</a:t>
            </a:r>
            <a:r>
              <a:rPr lang="en" sz="1300"/>
              <a:t> as being similar in spirit to Python's built-in </a:t>
            </a:r>
            <a:r>
              <a:rPr lang="en" sz="1300">
                <a:latin typeface="Roboto Mono Medium"/>
                <a:ea typeface="Roboto Mono Medium"/>
                <a:cs typeface="Roboto Mono Medium"/>
                <a:sym typeface="Roboto Mono Medium"/>
              </a:rPr>
              <a:t>map()</a:t>
            </a:r>
            <a:r>
              <a:rPr lang="en" sz="1300"/>
              <a:t> function, but it's specifically designed to operate over nested pytree structures.</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Let's look at the example code. We have our </a:t>
            </a:r>
            <a:r>
              <a:rPr lang="en" sz="1300">
                <a:latin typeface="Roboto Mono Medium"/>
                <a:ea typeface="Roboto Mono Medium"/>
                <a:cs typeface="Roboto Mono Medium"/>
                <a:sym typeface="Roboto Mono Medium"/>
              </a:rPr>
              <a:t>params</a:t>
            </a:r>
            <a:r>
              <a:rPr lang="en" sz="1300"/>
              <a:t> pytree again. Suppose we want to double every single parameter value inside it. We can use </a:t>
            </a:r>
            <a:r>
              <a:rPr lang="en" sz="1300">
                <a:latin typeface="Roboto Mono Medium"/>
                <a:ea typeface="Roboto Mono Medium"/>
                <a:cs typeface="Roboto Mono Medium"/>
                <a:sym typeface="Roboto Mono Medium"/>
              </a:rPr>
              <a:t>jax.tree.map</a:t>
            </a:r>
            <a:r>
              <a:rPr lang="en" sz="1300"/>
              <a:t>. The first argument is the function to apply – here, a simple </a:t>
            </a:r>
            <a:r>
              <a:rPr lang="en" sz="1300">
                <a:latin typeface="Roboto Mono Medium"/>
                <a:ea typeface="Roboto Mono Medium"/>
                <a:cs typeface="Roboto Mono Medium"/>
                <a:sym typeface="Roboto Mono Medium"/>
              </a:rPr>
              <a:t>lambda x: x*2</a:t>
            </a:r>
            <a:r>
              <a:rPr lang="en" sz="1300"/>
              <a:t> which takes a leaf </a:t>
            </a:r>
            <a:r>
              <a:rPr lang="en" sz="1300">
                <a:latin typeface="Roboto Mono Medium"/>
                <a:ea typeface="Roboto Mono Medium"/>
                <a:cs typeface="Roboto Mono Medium"/>
                <a:sym typeface="Roboto Mono Medium"/>
              </a:rPr>
              <a:t>x</a:t>
            </a:r>
            <a:r>
              <a:rPr lang="en" sz="1300"/>
              <a:t> and returns its value multiplied by 2. The second argument is the pytree itself, </a:t>
            </a:r>
            <a:r>
              <a:rPr lang="en" sz="1300">
                <a:latin typeface="Roboto Mono Medium"/>
                <a:ea typeface="Roboto Mono Medium"/>
                <a:cs typeface="Roboto Mono Medium"/>
                <a:sym typeface="Roboto Mono Medium"/>
              </a:rPr>
              <a:t>params</a:t>
            </a:r>
            <a:r>
              <a:rPr lang="en" sz="1300"/>
              <a:t>.</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latin typeface="Roboto Mono Medium"/>
                <a:ea typeface="Roboto Mono Medium"/>
                <a:cs typeface="Roboto Mono Medium"/>
                <a:sym typeface="Roboto Mono Medium"/>
              </a:rPr>
              <a:t>jax.tree.map</a:t>
            </a:r>
            <a:r>
              <a:rPr lang="en" sz="1300"/>
              <a:t> then iterates through the entire params pytree. Every time it encounters a 'leaf' – like the </a:t>
            </a:r>
            <a:r>
              <a:rPr lang="en" sz="1300">
                <a:latin typeface="Roboto Mono Medium"/>
                <a:ea typeface="Roboto Mono Medium"/>
                <a:cs typeface="Roboto Mono Medium"/>
                <a:sym typeface="Roboto Mono Medium"/>
              </a:rPr>
              <a:t>list[1, 1]</a:t>
            </a:r>
            <a:r>
              <a:rPr lang="en" sz="1300"/>
              <a:t> or the integers 2, 3, 4 – it applies our lambda function to that leaf. Critically, it then builds and returns a new pytree that has the exact same nested structure as the original params pytree, but where each leaf contains the result of applying the function.</a:t>
            </a:r>
            <a:endParaRPr sz="1300"/>
          </a:p>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rPr lang="en" sz="1300"/>
              <a:t>You can see this in the output below the call. We still have the </a:t>
            </a:r>
            <a:r>
              <a:rPr lang="en" sz="1300">
                <a:latin typeface="Roboto Mono Medium"/>
                <a:ea typeface="Roboto Mono Medium"/>
                <a:cs typeface="Roboto Mono Medium"/>
                <a:sym typeface="Roboto Mono Medium"/>
              </a:rPr>
              <a:t>layer1/layer2</a:t>
            </a:r>
            <a:r>
              <a:rPr lang="en" sz="1300"/>
              <a:t> and </a:t>
            </a:r>
            <a:r>
              <a:rPr lang="en" sz="1300">
                <a:latin typeface="Roboto Mono Medium"/>
                <a:ea typeface="Roboto Mono Medium"/>
                <a:cs typeface="Roboto Mono Medium"/>
                <a:sym typeface="Roboto Mono Medium"/>
              </a:rPr>
              <a:t>w/b</a:t>
            </a:r>
            <a:r>
              <a:rPr lang="en" sz="1300"/>
              <a:t> keys, but the values are now doubled: </a:t>
            </a:r>
            <a:r>
              <a:rPr lang="en" sz="1300">
                <a:latin typeface="Roboto Mono Medium"/>
                <a:ea typeface="Roboto Mono Medium"/>
                <a:cs typeface="Roboto Mono Medium"/>
                <a:sym typeface="Roboto Mono Medium"/>
              </a:rPr>
              <a:t>b in layer1 is 4, w is [2,2], b in layer2 is 8, and w is 6</a:t>
            </a:r>
            <a:r>
              <a:rPr lang="en" sz="1300"/>
              <a:t>.</a:t>
            </a:r>
            <a:endParaRPr sz="1300"/>
          </a:p>
          <a:p>
            <a:pPr indent="0" lvl="0" marL="0" rtl="0" algn="l">
              <a:spcBef>
                <a:spcPts val="0"/>
              </a:spcBef>
              <a:spcAft>
                <a:spcPts val="0"/>
              </a:spcAft>
              <a:buNone/>
            </a:pPr>
            <a:r>
              <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3746fc8a408_0_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3746fc8a408_0_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While JAX's </a:t>
            </a:r>
            <a:r>
              <a:rPr lang="en" sz="1300">
                <a:latin typeface="Roboto Mono Medium"/>
                <a:ea typeface="Roboto Mono Medium"/>
                <a:cs typeface="Roboto Mono Medium"/>
                <a:sym typeface="Roboto Mono Medium"/>
              </a:rPr>
              <a:t>jit()</a:t>
            </a:r>
            <a:r>
              <a:rPr lang="en" sz="1300"/>
              <a:t> can automatically handle parallelism, sometimes you need finer-grained control. For this, JAX offers </a:t>
            </a:r>
            <a:r>
              <a:rPr lang="en" sz="1300">
                <a:latin typeface="Roboto Mono Medium"/>
                <a:ea typeface="Roboto Mono Medium"/>
                <a:cs typeface="Roboto Mono Medium"/>
                <a:sym typeface="Roboto Mono Medium"/>
              </a:rPr>
              <a:t>jax.shard_map()</a:t>
            </a:r>
            <a:r>
              <a:rPr lang="en" sz="1300"/>
              <a:t>, aka “shmap”.  Unlike jit's automatic approach, shard_map gives you explicit, manual control over how your computation is distributed. You define the computation from the perspective of a single device or shard and explicitly specify any communication needed between them using collective operations.</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3746fc8a408_0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 name="Google Shape;987;g3746fc8a408_0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Roboto Mono Medium"/>
                <a:ea typeface="Roboto Mono Medium"/>
                <a:cs typeface="Roboto Mono Medium"/>
                <a:sym typeface="Roboto Mono Medium"/>
              </a:rPr>
              <a:t>shard_map</a:t>
            </a:r>
            <a:r>
              <a:rPr lang="en" sz="1300">
                <a:solidFill>
                  <a:schemeClr val="dk1"/>
                </a:solidFill>
              </a:rPr>
              <a:t> is complementary to, and composable with, the automatic compiler-based parallelization built into </a:t>
            </a:r>
            <a:r>
              <a:rPr lang="en" sz="1300">
                <a:solidFill>
                  <a:schemeClr val="dk1"/>
                </a:solidFill>
                <a:latin typeface="Roboto Mono Medium"/>
                <a:ea typeface="Roboto Mono Medium"/>
                <a:cs typeface="Roboto Mono Medium"/>
                <a:sym typeface="Roboto Mono Medium"/>
              </a:rPr>
              <a:t>jit()</a:t>
            </a:r>
            <a:r>
              <a:rPr lang="en" sz="1300">
                <a:solidFill>
                  <a:schemeClr val="dk1"/>
                </a:solidFill>
              </a:rPr>
              <a:t>. With </a:t>
            </a:r>
            <a:r>
              <a:rPr lang="en" sz="1300">
                <a:solidFill>
                  <a:schemeClr val="dk1"/>
                </a:solidFill>
                <a:latin typeface="Roboto Mono Medium"/>
                <a:ea typeface="Roboto Mono Medium"/>
                <a:cs typeface="Roboto Mono Medium"/>
                <a:sym typeface="Roboto Mono Medium"/>
              </a:rPr>
              <a:t>jit()</a:t>
            </a:r>
            <a:r>
              <a:rPr lang="en" sz="1300">
                <a:solidFill>
                  <a:schemeClr val="dk1"/>
                </a:solidFill>
              </a:rPr>
              <a:t> you write code as if for a single device, and the compiler can automatically partition computation over multiple devices, generating per-device code and communication collectives behind the scenes. With </a:t>
            </a:r>
            <a:r>
              <a:rPr lang="en" sz="1300">
                <a:solidFill>
                  <a:schemeClr val="dk1"/>
                </a:solidFill>
                <a:latin typeface="Roboto Mono Medium"/>
                <a:ea typeface="Roboto Mono Medium"/>
                <a:cs typeface="Roboto Mono Medium"/>
                <a:sym typeface="Roboto Mono Medium"/>
              </a:rPr>
              <a:t>shard_map</a:t>
            </a:r>
            <a:r>
              <a:rPr lang="en" sz="1300">
                <a:solidFill>
                  <a:schemeClr val="dk1"/>
                </a:solidFill>
              </a:rPr>
              <a:t> you take control, writing your own partitioned code and explicit collectives. Or you can do a bit of both: take manual control across groups of devices while leaving within-group device partitioning up to the compiler. The two approaches can be mixed, matched, and composed as needed.</a:t>
            </a:r>
            <a:endParaRPr sz="1300">
              <a:solidFill>
                <a:schemeClr val="dk1"/>
              </a:solidFill>
            </a:endParaRPr>
          </a:p>
          <a:p>
            <a:pPr indent="0" lvl="0" marL="0" rtl="0" algn="l">
              <a:spcBef>
                <a:spcPts val="1000"/>
              </a:spcBef>
              <a:spcAft>
                <a:spcPts val="0"/>
              </a:spcAft>
              <a:buNone/>
            </a:pPr>
            <a:r>
              <a:rPr lang="en" sz="1300">
                <a:solidFill>
                  <a:schemeClr val="dk1"/>
                </a:solidFill>
              </a:rPr>
              <a:t>This approach offers more expressiveness and can be easier to debug, since it can run eagerly.</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3746fc8a408_0_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3746fc8a408_0_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take a look at a code example of shmap.  First we’ll do some imports and setup.  Note that this example requires 8 devices.</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3746fc8a408_0_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3746fc8a408_0_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Roboto Mono Medium"/>
                <a:ea typeface="Roboto Mono Medium"/>
                <a:cs typeface="Roboto Mono Medium"/>
                <a:sym typeface="Roboto Mono Medium"/>
              </a:rPr>
              <a:t>matmul_basic()</a:t>
            </a:r>
            <a:r>
              <a:rPr lang="en" sz="1300"/>
              <a:t> computes a matrix multiply in parallel by performing local block matrix multiplies followed by a collective sum operation. We can check the result is correct with our </a:t>
            </a:r>
            <a:r>
              <a:rPr lang="en" sz="1300">
                <a:latin typeface="Roboto Mono Medium"/>
                <a:ea typeface="Roboto Mono Medium"/>
                <a:cs typeface="Roboto Mono Medium"/>
                <a:sym typeface="Roboto Mono Medium"/>
              </a:rPr>
              <a:t>all_close()</a:t>
            </a:r>
            <a:r>
              <a:rPr lang="en" sz="1300"/>
              <a:t> function.  We can then visualize the array sharding with jax.debug.visualize_array_sharding(c)</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3746fc8a408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3746fc8a408_0_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can then visualize the array sharding with </a:t>
            </a:r>
            <a:r>
              <a:rPr lang="en" sz="1300">
                <a:latin typeface="Roboto Mono Medium"/>
                <a:ea typeface="Roboto Mono Medium"/>
                <a:cs typeface="Roboto Mono Medium"/>
                <a:sym typeface="Roboto Mono Medium"/>
              </a:rPr>
              <a:t>jax.debug.visualize_array_sharding(c)</a:t>
            </a:r>
            <a:endParaRPr sz="1300">
              <a:latin typeface="Roboto Mono Medium"/>
              <a:ea typeface="Roboto Mono Medium"/>
              <a:cs typeface="Roboto Mono Medium"/>
              <a:sym typeface="Roboto Mono Medium"/>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3746fc8a408_0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3746fc8a408_0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 is designed to run seamlessly on a variety of hardware platforms, including CPUs, GPUs, and TPUs, without requiring any changes to the user's code. This cross-platform compatibility is facilitated by JAX's reliance on the XLA compiler, which can generate optimized machine code tailored to a specific hardware backend. This ability to leverage the computational power of specialized hardware like GPUs and TPUs provides a significant performance advantage for computationally intensive numerical tasks, especially in the domain of machine learning. NumPy, while highly optimized for CPU execution, typically requires additional libraries or specific configurations to effectively utilize GPUs or TPUs. JAX's inherent support for hardware acceleration makes it a preferred choice for applications where performance is critical and access to specialized hardware is available.</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3746fc8a408_0_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3746fc8a408_0_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Portability across accelerators can be important for a number of reasons, including the ability to train on one set of hardware and run inference on different hardware, with minimal code changes if any.  This is common for example in autonomous vehicle applications, where onboard hardware is limited.</a:t>
            </a:r>
            <a:endParaRPr sz="1300"/>
          </a:p>
          <a:p>
            <a:pPr indent="0" lvl="0" marL="0" rtl="0" algn="l">
              <a:spcBef>
                <a:spcPts val="1000"/>
              </a:spcBef>
              <a:spcAft>
                <a:spcPts val="1000"/>
              </a:spcAft>
              <a:buNone/>
            </a:pPr>
            <a:r>
              <a:rPr lang="en" sz="1300"/>
              <a:t>A 2023 study by Cohere and MIT demonstrated the benefits of XLA in terms of hardware portability.  As you can see, their study demonstrated that JAX had the highest success rates and lowest failure rates across both GPUs and TPUs.</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3746fc8a408_0_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3746fc8a408_0_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handy table showing the key differences between NumPy and JAX NumPy that we’ve just discussed.</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746fc8a408_0_6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746fc8a408_0_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all rely heavily on NumPy for numerical work in Python – its </a:t>
            </a:r>
            <a:r>
              <a:rPr lang="en" sz="1300">
                <a:latin typeface="Roboto Mono Medium"/>
                <a:ea typeface="Roboto Mono Medium"/>
                <a:cs typeface="Roboto Mono Medium"/>
                <a:sym typeface="Roboto Mono Medium"/>
              </a:rPr>
              <a:t>ndarray</a:t>
            </a:r>
            <a:r>
              <a:rPr lang="en" sz="1300"/>
              <a:t> and functions are indispensable. Many of you also use PyTorch, appreciating its eager execution, autograd system, and GPU capabilities. JAX is emerging as a new major player, particularly strong in research and high-performance scenarios. The good news is that JAX provides </a:t>
            </a:r>
            <a:r>
              <a:rPr lang="en" sz="1300">
                <a:latin typeface="Roboto Mono Medium"/>
                <a:ea typeface="Roboto Mono Medium"/>
                <a:cs typeface="Roboto Mono Medium"/>
                <a:sym typeface="Roboto Mono Medium"/>
              </a:rPr>
              <a:t>jax.numpy</a:t>
            </a:r>
            <a:r>
              <a:rPr lang="en" sz="1300"/>
              <a:t> specifically to make the transition easier. It mimics the NumPy API closely. But as we'll see, it's built on a fundamentally different engine. Our aim today is to unpack those key differences so you can confidently use JAX when its power is needed.</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37482c5c3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4" name="Google Shape;1034;g37482c5c3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37482c5c3d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37482c5c3d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3746fc8a408_0_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3746fc8a408_0_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One major difference is how code executes. NumPy, and PyTorch by default, use eager execution. When Python sees </a:t>
            </a:r>
            <a:r>
              <a:rPr lang="en" sz="1300">
                <a:latin typeface="Roboto Mono Medium"/>
                <a:ea typeface="Roboto Mono Medium"/>
                <a:cs typeface="Roboto Mono Medium"/>
                <a:sym typeface="Roboto Mono Medium"/>
              </a:rPr>
              <a:t>np.add(a, b)</a:t>
            </a:r>
            <a:r>
              <a:rPr lang="en" sz="1300"/>
              <a:t>, that addition happens right then. It's straightforward and easy to debug line-by-line.</a:t>
            </a:r>
            <a:endParaRPr sz="1300"/>
          </a:p>
          <a:p>
            <a:pPr indent="0" lvl="0" marL="0" rtl="0" algn="l">
              <a:spcBef>
                <a:spcPts val="1000"/>
              </a:spcBef>
              <a:spcAft>
                <a:spcPts val="0"/>
              </a:spcAft>
              <a:buNone/>
            </a:pPr>
            <a:r>
              <a:rPr lang="en" sz="1300"/>
              <a:t>JAX takes a different approach, centered around Just-In-Time, or JIT, compilation using a powerful backend called XLA, which stands for Accelerated Linear Algebra. When you decorate a function with </a:t>
            </a:r>
            <a:r>
              <a:rPr lang="en" sz="1300">
                <a:latin typeface="Roboto Mono Medium"/>
                <a:ea typeface="Roboto Mono Medium"/>
                <a:cs typeface="Roboto Mono Medium"/>
                <a:sym typeface="Roboto Mono Medium"/>
              </a:rPr>
              <a:t>@jax.jit</a:t>
            </a:r>
            <a:r>
              <a:rPr lang="en" sz="1300"/>
              <a:t> or call </a:t>
            </a:r>
            <a:r>
              <a:rPr lang="en" sz="1300">
                <a:latin typeface="Roboto Mono Medium"/>
                <a:ea typeface="Roboto Mono Medium"/>
                <a:cs typeface="Roboto Mono Medium"/>
                <a:sym typeface="Roboto Mono Medium"/>
              </a:rPr>
              <a:t>jax.jit(function)</a:t>
            </a:r>
            <a:r>
              <a:rPr lang="en" sz="1300"/>
              <a:t>, JAX doesn't run it immediately. Instead, it performs 'tracing'. It runs the function once with placeholder inputs representing the shapes and data types, recording all the JAX operations performed.</a:t>
            </a:r>
            <a:endParaRPr sz="1300"/>
          </a:p>
          <a:p>
            <a:pPr indent="0" lvl="0" marL="0" rtl="0" algn="l">
              <a:spcBef>
                <a:spcPts val="1000"/>
              </a:spcBef>
              <a:spcAft>
                <a:spcPts val="1000"/>
              </a:spcAft>
              <a:buNone/>
            </a:pPr>
            <a:r>
              <a:rPr lang="en" sz="1300"/>
              <a:t>This recorded sequence is then handed off to XLA, which optimizes it heavily – fusing operations, managing memory efficiently – and compiles it down to highly optimized machine code, specific for your CPU, GPU, TPU, or other accelerator.</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3746fc8a408_0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3746fc8a408_0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Subsequent calls to the JIT-compiled function with inputs of the same shape and type bypass the Python interpreter and directly execute this fast compiled code. As this timing comparison shows, the JIT-compiled JAX version is typically much faster after the initial compilation overhead. </a:t>
            </a:r>
            <a:r>
              <a:rPr b="1" lang="en" sz="1300">
                <a:solidFill>
                  <a:schemeClr val="dk1"/>
                </a:solidFill>
              </a:rPr>
              <a:t>In this case an 18X speedup.</a:t>
            </a:r>
            <a:r>
              <a:rPr lang="en" sz="1300">
                <a:solidFill>
                  <a:schemeClr val="dk1"/>
                </a:solidFill>
              </a:rPr>
              <a:t>  This is a primary source of JAX's performance advantage, especially on accelerators.</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 name="Shape 923"/>
        <p:cNvGrpSpPr/>
        <p:nvPr/>
      </p:nvGrpSpPr>
      <p:grpSpPr>
        <a:xfrm>
          <a:off x="0" y="0"/>
          <a:ext cx="0" cy="0"/>
          <a:chOff x="0" y="0"/>
          <a:chExt cx="0" cy="0"/>
        </a:xfrm>
      </p:grpSpPr>
      <p:sp>
        <p:nvSpPr>
          <p:cNvPr id="924" name="Google Shape;924;g3746fc8a408_0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5" name="Google Shape;925;g3746fc8a408_0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Another difference is immutability. NumPy arrays, like Python lists, are mutable. You can change their elements directly, in-place, as shown in the NumPy example. </a:t>
            </a:r>
            <a:r>
              <a:rPr lang="en" sz="1300">
                <a:latin typeface="Roboto Mono Medium"/>
                <a:ea typeface="Roboto Mono Medium"/>
                <a:cs typeface="Roboto Mono Medium"/>
                <a:sym typeface="Roboto Mono Medium"/>
              </a:rPr>
              <a:t>a_np[0] = 100</a:t>
            </a:r>
            <a:r>
              <a:rPr lang="en" sz="1300"/>
              <a:t> modifies the original array.</a:t>
            </a:r>
            <a:endParaRPr sz="1300"/>
          </a:p>
          <a:p>
            <a:pPr indent="0" lvl="0" marL="0" rtl="0" algn="l">
              <a:spcBef>
                <a:spcPts val="1000"/>
              </a:spcBef>
              <a:spcAft>
                <a:spcPts val="0"/>
              </a:spcAft>
              <a:buNone/>
            </a:pPr>
            <a:r>
              <a:rPr lang="en" sz="1300"/>
              <a:t>JAX arrays, however, are immutable. Once created, you cannot change them. If you try the standard assignment like </a:t>
            </a:r>
            <a:r>
              <a:rPr lang="en" sz="1300">
                <a:latin typeface="Roboto Mono Medium"/>
                <a:ea typeface="Roboto Mono Medium"/>
                <a:cs typeface="Roboto Mono Medium"/>
                <a:sym typeface="Roboto Mono Medium"/>
              </a:rPr>
              <a:t>a_jnp[0] = 100</a:t>
            </a:r>
            <a:r>
              <a:rPr lang="en" sz="1300"/>
              <a:t>, JAX will raise a TypeError. Why? This aligns with functional programming principles – functions shouldn't have side effects. This 'purity' is crucial for JAX's advanced transformations like automatic differentiation and compilation, which we'll discuss in a bit.</a:t>
            </a:r>
            <a:endParaRPr sz="1300"/>
          </a:p>
          <a:p>
            <a:pPr indent="0" lvl="0" marL="0" rtl="0" algn="l">
              <a:spcBef>
                <a:spcPts val="1000"/>
              </a:spcBef>
              <a:spcAft>
                <a:spcPts val="1000"/>
              </a:spcAft>
              <a:buNone/>
            </a:pPr>
            <a:r>
              <a:rPr lang="en" sz="1300"/>
              <a:t>To update elements in JAX, you use an indexed update syntax: </a:t>
            </a:r>
            <a:r>
              <a:rPr lang="en" sz="1300">
                <a:latin typeface="Roboto Mono Medium"/>
                <a:ea typeface="Roboto Mono Medium"/>
                <a:cs typeface="Roboto Mono Medium"/>
                <a:sym typeface="Roboto Mono Medium"/>
              </a:rPr>
              <a:t>array.at[index].set(value)</a:t>
            </a:r>
            <a:r>
              <a:rPr lang="en" sz="1300"/>
              <a:t>. Notice that this doesn't change the original </a:t>
            </a:r>
            <a:r>
              <a:rPr lang="en" sz="1300">
                <a:latin typeface="Roboto Mono Medium"/>
                <a:ea typeface="Roboto Mono Medium"/>
                <a:cs typeface="Roboto Mono Medium"/>
                <a:sym typeface="Roboto Mono Medium"/>
              </a:rPr>
              <a:t>a_jnp</a:t>
            </a:r>
            <a:r>
              <a:rPr lang="en" sz="1300"/>
              <a:t>; it returns a new array, </a:t>
            </a:r>
            <a:r>
              <a:rPr lang="en" sz="1300">
                <a:latin typeface="Roboto Mono Medium"/>
                <a:ea typeface="Roboto Mono Medium"/>
                <a:cs typeface="Roboto Mono Medium"/>
                <a:sym typeface="Roboto Mono Medium"/>
              </a:rPr>
              <a:t>b_jnp</a:t>
            </a:r>
            <a:r>
              <a:rPr lang="en" sz="1300"/>
              <a:t>, with the modification. There are other methods besides </a:t>
            </a:r>
            <a:r>
              <a:rPr lang="en" sz="1300">
                <a:latin typeface="Roboto Mono Medium"/>
                <a:ea typeface="Roboto Mono Medium"/>
                <a:cs typeface="Roboto Mono Medium"/>
                <a:sym typeface="Roboto Mono Medium"/>
              </a:rPr>
              <a:t>.set()</a:t>
            </a:r>
            <a:r>
              <a:rPr lang="en" sz="1300"/>
              <a:t>, like </a:t>
            </a:r>
            <a:r>
              <a:rPr lang="en" sz="1300">
                <a:latin typeface="Roboto Mono Medium"/>
                <a:ea typeface="Roboto Mono Medium"/>
                <a:cs typeface="Roboto Mono Medium"/>
                <a:sym typeface="Roboto Mono Medium"/>
              </a:rPr>
              <a:t>.add(), .min()</a:t>
            </a:r>
            <a:r>
              <a:rPr lang="en" sz="1300"/>
              <a:t>, etc., for different update operations, but they all return new arrays.</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3746fc8a408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3746fc8a408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Related to immutability and execution is how JAX handles things that NumPy might return as 'views'. In NumPy, operations like reshaping or slicing often return a view, which is just a different way of looking at the same underlying data in memory. This is memory-efficient.</a:t>
            </a:r>
            <a:endParaRPr sz="1300"/>
          </a:p>
          <a:p>
            <a:pPr indent="0" lvl="0" marL="0" rtl="0" algn="l">
              <a:spcBef>
                <a:spcPts val="1000"/>
              </a:spcBef>
              <a:spcAft>
                <a:spcPts val="0"/>
              </a:spcAft>
              <a:buNone/>
            </a:pPr>
            <a:r>
              <a:rPr lang="en" sz="1300"/>
              <a:t>In JAX, these operations generally return copies of the data. This might seem less efficient initially, but it fits the immutable, functional model – operations produce new values. Crucially, the XLA compiler used by </a:t>
            </a:r>
            <a:r>
              <a:rPr lang="en" sz="1300">
                <a:latin typeface="Roboto Mono Medium"/>
                <a:ea typeface="Roboto Mono Medium"/>
                <a:cs typeface="Roboto Mono Medium"/>
                <a:sym typeface="Roboto Mono Medium"/>
              </a:rPr>
              <a:t>jax.jit</a:t>
            </a:r>
            <a:r>
              <a:rPr lang="en" sz="1300"/>
              <a:t> is very good at optimizing these patterns. It can often eliminate unnecessary intermediate copies through techniques like 'buffer donation,' so the performance impact is often minimal in compiled code. The practical takeaway is you generally don't have to worry about accidental modification via views in JAX, and you can rely on JIT to handle the performance aspects.  You may have run into cases where you have accidental modifications that lurk in your code and can be difficult to find and debug.  The JAX approach eliminates those lurking side-effects.</a:t>
            </a:r>
            <a:endParaRPr sz="1300"/>
          </a:p>
          <a:p>
            <a:pPr indent="0" lvl="0" marL="0" rtl="0" algn="l">
              <a:spcBef>
                <a:spcPts val="1000"/>
              </a:spcBef>
              <a:spcAft>
                <a:spcPts val="1000"/>
              </a:spcAft>
              <a:buNone/>
            </a:pPr>
            <a:r>
              <a:rPr lang="en" sz="1300"/>
              <a:t>(Speaker tip: Buffer donation is a memory optimization technique used by XLA (and exposed via JAX) where you explicitly allow the runtime system to reuse the memory buffer(s) allocated for certain input arguments of a function to store the output(s) of that function.)</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3746fc8a408_0_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3746fc8a408_0_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NumPy relies on a global state for its random number generator. While convenient, this global state can lead to issues with reproducibility, especially in parallel or asynchronous computations.</a:t>
            </a:r>
            <a:endParaRPr sz="1300"/>
          </a:p>
          <a:p>
            <a:pPr indent="0" lvl="0" marL="0" rtl="0" algn="l">
              <a:spcBef>
                <a:spcPts val="1000"/>
              </a:spcBef>
              <a:spcAft>
                <a:spcPts val="0"/>
              </a:spcAft>
              <a:buNone/>
            </a:pPr>
            <a:r>
              <a:rPr lang="en" sz="1300"/>
              <a:t>In contrast, JAX utilizes explicit Pseudo-Random Number Generator (PRNG) keys to manage the state of its random number generators. A PRNG key is an explicit state that must be passed as an argument to JAX's random number generation functions. This explicit management of PRNG state ensures reproducibility, as the same initial key will always produce the same sequence of random numbers. This offers significant advantages in terms of clarity and reproducibility.</a:t>
            </a:r>
            <a:endParaRPr sz="1300"/>
          </a:p>
          <a:p>
            <a:pPr indent="0" lvl="0" marL="0" rtl="0" algn="l">
              <a:spcBef>
                <a:spcPts val="1000"/>
              </a:spcBef>
              <a:spcAft>
                <a:spcPts val="1000"/>
              </a:spcAft>
              <a:buClr>
                <a:schemeClr val="dk1"/>
              </a:buClr>
              <a:buSzPts val="1100"/>
              <a:buFont typeface="Arial"/>
              <a:buNone/>
            </a:pPr>
            <a:r>
              <a:rPr lang="en" sz="1300">
                <a:solidFill>
                  <a:schemeClr val="dk1"/>
                </a:solidFill>
              </a:rPr>
              <a:t>Note that to generate a sequence of </a:t>
            </a:r>
            <a:r>
              <a:rPr b="1" lang="en" sz="1300">
                <a:solidFill>
                  <a:schemeClr val="dk1"/>
                </a:solidFill>
              </a:rPr>
              <a:t>independent</a:t>
            </a:r>
            <a:r>
              <a:rPr lang="en" sz="1300">
                <a:solidFill>
                  <a:schemeClr val="dk1"/>
                </a:solidFill>
              </a:rPr>
              <a:t> random numbers, it is necessary to </a:t>
            </a:r>
            <a:r>
              <a:rPr b="1" lang="en" sz="1300">
                <a:solidFill>
                  <a:schemeClr val="dk1"/>
                </a:solidFill>
              </a:rPr>
              <a:t>split</a:t>
            </a:r>
            <a:r>
              <a:rPr lang="en" sz="1300">
                <a:solidFill>
                  <a:schemeClr val="dk1"/>
                </a:solidFill>
              </a:rPr>
              <a:t> the current key into a new key and a subkey using </a:t>
            </a:r>
            <a:r>
              <a:rPr lang="en" sz="1300">
                <a:solidFill>
                  <a:schemeClr val="dk1"/>
                </a:solidFill>
                <a:latin typeface="Roboto Mono Medium"/>
                <a:ea typeface="Roboto Mono Medium"/>
                <a:cs typeface="Roboto Mono Medium"/>
                <a:sym typeface="Roboto Mono Medium"/>
              </a:rPr>
              <a:t>jax.random.split()</a:t>
            </a:r>
            <a:r>
              <a:rPr lang="en" sz="1300">
                <a:solidFill>
                  <a:schemeClr val="dk1"/>
                </a:solidFill>
              </a:rPr>
              <a:t>, which is not shown in this example. The subkey is then used to generate the random numbers, while the new key becomes the state for subsequent random operations.</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3746fc8a408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3746fc8a408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 offers a powerful function transformation called</a:t>
            </a:r>
            <a:r>
              <a:rPr lang="en" sz="1300">
                <a:latin typeface="Roboto Mono Medium"/>
                <a:ea typeface="Roboto Mono Medium"/>
                <a:cs typeface="Roboto Mono Medium"/>
                <a:sym typeface="Roboto Mono Medium"/>
              </a:rPr>
              <a:t> jax.vmap()</a:t>
            </a:r>
            <a:r>
              <a:rPr lang="en" sz="1300"/>
              <a:t> that enables automatic vectorization of Python functions. Auto-vectorization is the process of automatically transforming a function that operates on single inputs to one that operates on batches of inputs efficiently. Instead of writing explicit loops to process multiple data points, users can apply </a:t>
            </a:r>
            <a:r>
              <a:rPr lang="en" sz="1300">
                <a:latin typeface="Roboto Mono Medium"/>
                <a:ea typeface="Roboto Mono Medium"/>
                <a:cs typeface="Roboto Mono Medium"/>
                <a:sym typeface="Roboto Mono Medium"/>
              </a:rPr>
              <a:t>jax.vmap()</a:t>
            </a:r>
            <a:r>
              <a:rPr lang="en" sz="1300"/>
              <a:t> to their function, and JAX will automatically handle the batching logic, often leading to significant performance improvements. This is particularly useful in machine learning for processing mini-batches of data during training. While NumPy achieves vectorization through its array-based operations and broadcasting rules, </a:t>
            </a:r>
            <a:r>
              <a:rPr lang="en" sz="1300">
                <a:latin typeface="Roboto Mono Medium"/>
                <a:ea typeface="Roboto Mono Medium"/>
                <a:cs typeface="Roboto Mono Medium"/>
                <a:sym typeface="Roboto Mono Medium"/>
              </a:rPr>
              <a:t>jax.vmap()</a:t>
            </a:r>
            <a:r>
              <a:rPr lang="en" sz="1300"/>
              <a:t> provides a more general and flexible mechanism to vectorize arbitrary Python functions, including those with complex internal logic.</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g3746fc8a408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 name="Google Shape;960;g3746fc8a408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some example code showing how </a:t>
            </a:r>
            <a:r>
              <a:rPr lang="en" sz="1300">
                <a:latin typeface="Roboto Mono Medium"/>
                <a:ea typeface="Roboto Mono Medium"/>
                <a:cs typeface="Roboto Mono Medium"/>
                <a:sym typeface="Roboto Mono Medium"/>
              </a:rPr>
              <a:t>jax.vmap()</a:t>
            </a:r>
            <a:r>
              <a:rPr lang="en" sz="1300"/>
              <a:t> is used to automatically vectorize arbitrary operations.</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hyperlink" Target="https://arxiv.org/pdf/2309.07181.pdf" TargetMode="Externa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hyperlink" Target="https://goo.gle/learning-jax" TargetMode="Externa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NumPy &amp; JAX NumPy:</a:t>
            </a:r>
            <a:br>
              <a:rPr lang="en"/>
            </a:br>
            <a:r>
              <a:rPr lang="en" sz="2400"/>
              <a:t>Numerical Computing with Python</a:t>
            </a:r>
            <a:endParaRPr sz="2400"/>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Key Differences and JAX Superpowers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7" name="Shape 967"/>
        <p:cNvGrpSpPr/>
        <p:nvPr/>
      </p:nvGrpSpPr>
      <p:grpSpPr>
        <a:xfrm>
          <a:off x="0" y="0"/>
          <a:ext cx="0" cy="0"/>
          <a:chOff x="0" y="0"/>
          <a:chExt cx="0" cy="0"/>
        </a:xfrm>
      </p:grpSpPr>
      <p:sp>
        <p:nvSpPr>
          <p:cNvPr id="968" name="Google Shape;968;p97"/>
          <p:cNvSpPr txBox="1"/>
          <p:nvPr>
            <p:ph idx="1" type="body"/>
          </p:nvPr>
        </p:nvSpPr>
        <p:spPr>
          <a:xfrm>
            <a:off x="344500" y="1191375"/>
            <a:ext cx="40878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Tree-like nested Python containers (</a:t>
            </a:r>
            <a:r>
              <a:rPr lang="en" sz="1800">
                <a:latin typeface="Roboto Mono Medium"/>
                <a:ea typeface="Roboto Mono Medium"/>
                <a:cs typeface="Roboto Mono Medium"/>
                <a:sym typeface="Roboto Mono Medium"/>
              </a:rPr>
              <a:t>lists, tuples, dicts</a:t>
            </a:r>
            <a:r>
              <a:rPr lang="en" sz="1800"/>
              <a:t>) holding JAX arrays (or other values) as "leaves"</a:t>
            </a:r>
            <a:endParaRPr sz="1800"/>
          </a:p>
          <a:p>
            <a:pPr indent="-342900" lvl="0" marL="457200" rtl="0" algn="l">
              <a:lnSpc>
                <a:spcPct val="115000"/>
              </a:lnSpc>
              <a:spcBef>
                <a:spcPts val="1000"/>
              </a:spcBef>
              <a:spcAft>
                <a:spcPts val="0"/>
              </a:spcAft>
              <a:buSzPts val="1800"/>
              <a:buChar char="●"/>
            </a:pPr>
            <a:r>
              <a:rPr lang="en" sz="1800"/>
              <a:t>Ubiquitous in JAX for parameters, metrics, optimizer states and etc.</a:t>
            </a:r>
            <a:endParaRPr sz="1800"/>
          </a:p>
          <a:p>
            <a:pPr indent="-342900" lvl="0" marL="457200" rtl="0" algn="l">
              <a:lnSpc>
                <a:spcPct val="115000"/>
              </a:lnSpc>
              <a:spcBef>
                <a:spcPts val="1000"/>
              </a:spcBef>
              <a:spcAft>
                <a:spcPts val="1000"/>
              </a:spcAft>
              <a:buSzPts val="1800"/>
              <a:buChar char="●"/>
            </a:pPr>
            <a:r>
              <a:rPr lang="en" sz="1800"/>
              <a:t>Essential for initializing complex structures, applying updates, aggregating results</a:t>
            </a:r>
            <a:endParaRPr sz="1800"/>
          </a:p>
        </p:txBody>
      </p:sp>
      <p:sp>
        <p:nvSpPr>
          <p:cNvPr id="969" name="Google Shape;969;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Pytrees</a:t>
            </a:r>
            <a:endParaRPr/>
          </a:p>
        </p:txBody>
      </p:sp>
      <p:sp>
        <p:nvSpPr>
          <p:cNvPr id="970" name="Google Shape;970;p97"/>
          <p:cNvSpPr/>
          <p:nvPr/>
        </p:nvSpPr>
        <p:spPr>
          <a:xfrm>
            <a:off x="4450850" y="1297425"/>
            <a:ext cx="4572000" cy="2757300"/>
          </a:xfrm>
          <a:prstGeom prst="roundRect">
            <a:avLst>
              <a:gd fmla="val 5021" name="adj"/>
            </a:avLst>
          </a:prstGeom>
          <a:solidFill>
            <a:srgbClr val="202124"/>
          </a:solidFill>
          <a:ln cap="flat" cmpd="sng" w="9525">
            <a:solidFill>
              <a:srgbClr val="EEEEEE"/>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params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"layer1"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"w"</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"b"</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"layer2"</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"w"</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3</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"b"</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4</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a:t>
            </a:r>
            <a:endParaRPr sz="11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solidFill>
                <a:srgbClr val="ECEFF1"/>
              </a:solidFill>
              <a:latin typeface="Roboto Mono"/>
              <a:ea typeface="Roboto Mono"/>
              <a:cs typeface="Roboto Mono"/>
              <a:sym typeface="Roboto Mon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sp>
        <p:nvSpPr>
          <p:cNvPr id="975" name="Google Shape;975;p98"/>
          <p:cNvSpPr txBox="1"/>
          <p:nvPr>
            <p:ph idx="1" type="body"/>
          </p:nvPr>
        </p:nvSpPr>
        <p:spPr>
          <a:xfrm>
            <a:off x="344500" y="1191375"/>
            <a:ext cx="4087800" cy="250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lt1"/>
              </a:buClr>
              <a:buSzPts val="1800"/>
              <a:buChar char="●"/>
            </a:pPr>
            <a:r>
              <a:rPr lang="en" sz="1800">
                <a:solidFill>
                  <a:schemeClr val="lt1"/>
                </a:solidFill>
              </a:rPr>
              <a:t>Most JAX functions (</a:t>
            </a:r>
            <a:r>
              <a:rPr lang="en" sz="1800">
                <a:solidFill>
                  <a:schemeClr val="lt1"/>
                </a:solidFill>
                <a:latin typeface="Roboto Mono Medium"/>
                <a:ea typeface="Roboto Mono Medium"/>
                <a:cs typeface="Roboto Mono Medium"/>
                <a:sym typeface="Roboto Mono Medium"/>
              </a:rPr>
              <a:t>jit, grad, vmap</a:t>
            </a:r>
            <a:r>
              <a:rPr lang="en" sz="1800">
                <a:solidFill>
                  <a:schemeClr val="lt1"/>
                </a:solidFill>
              </a:rPr>
              <a:t>, optimizers) operate transparently over pytrees</a:t>
            </a:r>
            <a:endParaRPr sz="1800">
              <a:solidFill>
                <a:schemeClr val="lt1"/>
              </a:solidFill>
            </a:endParaRPr>
          </a:p>
          <a:p>
            <a:pPr indent="-342900" lvl="0" marL="457200" rtl="0" algn="l">
              <a:lnSpc>
                <a:spcPct val="115000"/>
              </a:lnSpc>
              <a:spcBef>
                <a:spcPts val="1000"/>
              </a:spcBef>
              <a:spcAft>
                <a:spcPts val="1000"/>
              </a:spcAft>
              <a:buClr>
                <a:schemeClr val="lt1"/>
              </a:buClr>
              <a:buSzPts val="1800"/>
              <a:buChar char="●"/>
            </a:pPr>
            <a:r>
              <a:rPr lang="en" sz="1800">
                <a:solidFill>
                  <a:schemeClr val="lt1"/>
                </a:solidFill>
                <a:latin typeface="Roboto Mono Medium"/>
                <a:ea typeface="Roboto Mono Medium"/>
                <a:cs typeface="Roboto Mono Medium"/>
                <a:sym typeface="Roboto Mono Medium"/>
              </a:rPr>
              <a:t>jax.tree.map()</a:t>
            </a:r>
            <a:r>
              <a:rPr lang="en" sz="1800">
                <a:solidFill>
                  <a:schemeClr val="lt1"/>
                </a:solidFill>
              </a:rPr>
              <a:t> works similarly to Python </a:t>
            </a:r>
            <a:r>
              <a:rPr lang="en" sz="1800">
                <a:solidFill>
                  <a:schemeClr val="lt1"/>
                </a:solidFill>
                <a:latin typeface="Roboto Mono Medium"/>
                <a:ea typeface="Roboto Mono Medium"/>
                <a:cs typeface="Roboto Mono Medium"/>
                <a:sym typeface="Roboto Mono Medium"/>
              </a:rPr>
              <a:t>map()</a:t>
            </a:r>
            <a:r>
              <a:rPr lang="en" sz="1800">
                <a:solidFill>
                  <a:schemeClr val="lt1"/>
                </a:solidFill>
              </a:rPr>
              <a:t>, but operates over pytrees</a:t>
            </a:r>
            <a:endParaRPr sz="1800">
              <a:solidFill>
                <a:schemeClr val="lt1"/>
              </a:solidFill>
            </a:endParaRPr>
          </a:p>
        </p:txBody>
      </p:sp>
      <p:sp>
        <p:nvSpPr>
          <p:cNvPr id="976" name="Google Shape;976;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Working with pytrees</a:t>
            </a:r>
            <a:endParaRPr/>
          </a:p>
        </p:txBody>
      </p:sp>
      <p:sp>
        <p:nvSpPr>
          <p:cNvPr id="977" name="Google Shape;977;p98"/>
          <p:cNvSpPr/>
          <p:nvPr/>
        </p:nvSpPr>
        <p:spPr>
          <a:xfrm>
            <a:off x="4450850" y="916425"/>
            <a:ext cx="4572000" cy="3698400"/>
          </a:xfrm>
          <a:prstGeom prst="roundRect">
            <a:avLst>
              <a:gd fmla="val 5021" name="adj"/>
            </a:avLst>
          </a:prstGeom>
          <a:solidFill>
            <a:srgbClr val="202124"/>
          </a:solidFill>
          <a:ln cap="flat" cmpd="sng" w="9525">
            <a:solidFill>
              <a:srgbClr val="EEEEEE"/>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params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"layer1"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"w"</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"b"</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"layer2"</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"w"</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3</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"b"</a:t>
            </a:r>
            <a:r>
              <a:rPr lang="en" sz="1100">
                <a:solidFill>
                  <a:srgbClr val="ECEFF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4</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jax.tree.map(</a:t>
            </a:r>
            <a:r>
              <a:rPr lang="en" sz="1100">
                <a:solidFill>
                  <a:srgbClr val="4DD0E1"/>
                </a:solidFill>
                <a:latin typeface="Roboto Mono"/>
                <a:ea typeface="Roboto Mono"/>
                <a:cs typeface="Roboto Mono"/>
                <a:sym typeface="Roboto Mono"/>
              </a:rPr>
              <a:t>lambda</a:t>
            </a:r>
            <a:r>
              <a:rPr lang="en" sz="1100">
                <a:solidFill>
                  <a:srgbClr val="ECEFF1"/>
                </a:solidFill>
                <a:latin typeface="Roboto Mono"/>
                <a:ea typeface="Roboto Mono"/>
                <a:cs typeface="Roboto Mono"/>
                <a:sym typeface="Roboto Mono"/>
              </a:rPr>
              <a:t> x: x</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2</a:t>
            </a:r>
            <a:r>
              <a:rPr lang="en" sz="1100">
                <a:solidFill>
                  <a:srgbClr val="ECEFF1"/>
                </a:solidFill>
                <a:latin typeface="Roboto Mono"/>
                <a:ea typeface="Roboto Mono"/>
                <a:cs typeface="Roboto Mono"/>
                <a:sym typeface="Roboto Mono"/>
              </a:rPr>
              <a:t>, params)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{'layer1': {'b': 4, 'w': [2, 2]}, 'layer2': {'b': 8, 'w': 6}}</a:t>
            </a:r>
            <a:endParaRPr sz="11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solidFill>
                <a:srgbClr val="ECEFF1"/>
              </a:solidFill>
              <a:latin typeface="Roboto Mono"/>
              <a:ea typeface="Roboto Mono"/>
              <a:cs typeface="Roboto Mono"/>
              <a:sym typeface="Roboto Mon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99"/>
          <p:cNvSpPr txBox="1"/>
          <p:nvPr>
            <p:ph idx="1" type="body"/>
          </p:nvPr>
        </p:nvSpPr>
        <p:spPr>
          <a:xfrm>
            <a:off x="344500" y="1800975"/>
            <a:ext cx="6335700" cy="1864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Manual Control</a:t>
            </a:r>
            <a:r>
              <a:rPr lang="en" sz="1800"/>
              <a:t>: Provides explicit, manual control over multi-device parallelism, complementing </a:t>
            </a:r>
            <a:r>
              <a:rPr lang="en" sz="1800">
                <a:latin typeface="Roboto Mono Medium"/>
                <a:ea typeface="Roboto Mono Medium"/>
                <a:cs typeface="Roboto Mono Medium"/>
                <a:sym typeface="Roboto Mono Medium"/>
              </a:rPr>
              <a:t>jit's</a:t>
            </a:r>
            <a:r>
              <a:rPr lang="en" sz="1800"/>
              <a:t> automatic partitioning.</a:t>
            </a:r>
            <a:endParaRPr sz="1800"/>
          </a:p>
          <a:p>
            <a:pPr indent="-342900" lvl="0" marL="457200" rtl="0" algn="l">
              <a:lnSpc>
                <a:spcPct val="115000"/>
              </a:lnSpc>
              <a:spcBef>
                <a:spcPts val="1000"/>
              </a:spcBef>
              <a:spcAft>
                <a:spcPts val="1000"/>
              </a:spcAft>
              <a:buSzPts val="1800"/>
              <a:buChar char="●"/>
            </a:pPr>
            <a:r>
              <a:rPr b="1" lang="en" sz="1800"/>
              <a:t>SPMD Approach</a:t>
            </a:r>
            <a:r>
              <a:rPr lang="en" sz="1800"/>
              <a:t>: You write the code from a device-local perspective (Single-Program Multiple-Data).</a:t>
            </a:r>
            <a:endParaRPr sz="1800"/>
          </a:p>
        </p:txBody>
      </p:sp>
      <p:sp>
        <p:nvSpPr>
          <p:cNvPr id="983" name="Google Shape;983;p99"/>
          <p:cNvSpPr txBox="1"/>
          <p:nvPr>
            <p:ph type="title"/>
          </p:nvPr>
        </p:nvSpPr>
        <p:spPr>
          <a:xfrm>
            <a:off x="344500" y="264375"/>
            <a:ext cx="8170200" cy="922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t>JAX Strength: Explicit Parallelism (</a:t>
            </a:r>
            <a:r>
              <a:rPr lang="en" sz="2200">
                <a:latin typeface="Roboto Mono Medium"/>
                <a:ea typeface="Roboto Mono Medium"/>
                <a:cs typeface="Roboto Mono Medium"/>
                <a:sym typeface="Roboto Mono Medium"/>
              </a:rPr>
              <a:t>shard_map</a:t>
            </a:r>
            <a:r>
              <a:rPr lang="en" sz="2200"/>
              <a:t>)</a:t>
            </a:r>
            <a:endParaRPr sz="2200"/>
          </a:p>
          <a:p>
            <a:pPr indent="0" lvl="0" marL="0" rtl="0" algn="l">
              <a:spcBef>
                <a:spcPts val="1000"/>
              </a:spcBef>
              <a:spcAft>
                <a:spcPts val="0"/>
              </a:spcAft>
              <a:buNone/>
            </a:pPr>
            <a:r>
              <a:rPr lang="en" sz="2200">
                <a:solidFill>
                  <a:schemeClr val="lt1"/>
                </a:solidFill>
              </a:rPr>
              <a:t>aka “shmap”</a:t>
            </a:r>
            <a:endParaRPr sz="2200">
              <a:solidFill>
                <a:schemeClr val="lt1"/>
              </a:solidFill>
            </a:endParaRPr>
          </a:p>
        </p:txBody>
      </p:sp>
      <p:pic>
        <p:nvPicPr>
          <p:cNvPr id="984" name="Google Shape;984;p99"/>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sp>
        <p:nvSpPr>
          <p:cNvPr id="989" name="Google Shape;989;p100"/>
          <p:cNvSpPr txBox="1"/>
          <p:nvPr>
            <p:ph idx="1" type="body"/>
          </p:nvPr>
        </p:nvSpPr>
        <p:spPr>
          <a:xfrm>
            <a:off x="344500" y="1800975"/>
            <a:ext cx="6385500" cy="1864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Explicit Communication</a:t>
            </a:r>
            <a:r>
              <a:rPr lang="en" sz="1800"/>
              <a:t>: Requires users to explicitly write collective communication operations (e.g., all_gather, psum) needed between devices/shards.</a:t>
            </a:r>
            <a:endParaRPr sz="1800"/>
          </a:p>
          <a:p>
            <a:pPr indent="-342900" lvl="0" marL="457200" rtl="0" algn="l">
              <a:lnSpc>
                <a:spcPct val="115000"/>
              </a:lnSpc>
              <a:spcBef>
                <a:spcPts val="1000"/>
              </a:spcBef>
              <a:spcAft>
                <a:spcPts val="1000"/>
              </a:spcAft>
              <a:buSzPts val="1800"/>
              <a:buChar char="●"/>
            </a:pPr>
            <a:r>
              <a:rPr b="1" lang="en" sz="1800"/>
              <a:t>Expressive &amp; Debuggable</a:t>
            </a:r>
            <a:r>
              <a:rPr lang="en" sz="1800"/>
              <a:t>: Offers more expressiveness and can work eagerly, aiding debugging.</a:t>
            </a:r>
            <a:endParaRPr sz="1800"/>
          </a:p>
        </p:txBody>
      </p:sp>
      <p:sp>
        <p:nvSpPr>
          <p:cNvPr id="990" name="Google Shape;990;p100"/>
          <p:cNvSpPr txBox="1"/>
          <p:nvPr>
            <p:ph type="title"/>
          </p:nvPr>
        </p:nvSpPr>
        <p:spPr>
          <a:xfrm>
            <a:off x="344500" y="264375"/>
            <a:ext cx="8170200" cy="922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rPr>
              <a:t>JAX Strength: Explicit Parallelism (</a:t>
            </a:r>
            <a:r>
              <a:rPr lang="en" sz="2200">
                <a:solidFill>
                  <a:schemeClr val="dk1"/>
                </a:solidFill>
                <a:latin typeface="Roboto Mono Medium"/>
                <a:ea typeface="Roboto Mono Medium"/>
                <a:cs typeface="Roboto Mono Medium"/>
                <a:sym typeface="Roboto Mono Medium"/>
              </a:rPr>
              <a:t>shard_map</a:t>
            </a:r>
            <a:r>
              <a:rPr lang="en" sz="2200">
                <a:solidFill>
                  <a:schemeClr val="dk1"/>
                </a:solidFill>
              </a:rPr>
              <a:t>)</a:t>
            </a:r>
            <a:endParaRPr sz="2200">
              <a:solidFill>
                <a:schemeClr val="dk1"/>
              </a:solidFill>
            </a:endParaRPr>
          </a:p>
          <a:p>
            <a:pPr indent="0" lvl="0" marL="0" rtl="0" algn="l">
              <a:spcBef>
                <a:spcPts val="1000"/>
              </a:spcBef>
              <a:spcAft>
                <a:spcPts val="0"/>
              </a:spcAft>
              <a:buNone/>
            </a:pPr>
            <a:r>
              <a:rPr lang="en" sz="2200">
                <a:solidFill>
                  <a:schemeClr val="lt1"/>
                </a:solidFill>
              </a:rPr>
              <a:t>aka “shmap”</a:t>
            </a:r>
            <a:endParaRPr sz="2200"/>
          </a:p>
        </p:txBody>
      </p:sp>
      <p:pic>
        <p:nvPicPr>
          <p:cNvPr id="991" name="Google Shape;991;p100"/>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5" name="Shape 995"/>
        <p:cNvGrpSpPr/>
        <p:nvPr/>
      </p:nvGrpSpPr>
      <p:grpSpPr>
        <a:xfrm>
          <a:off x="0" y="0"/>
          <a:ext cx="0" cy="0"/>
          <a:chOff x="0" y="0"/>
          <a:chExt cx="0" cy="0"/>
        </a:xfrm>
      </p:grpSpPr>
      <p:sp>
        <p:nvSpPr>
          <p:cNvPr id="996" name="Google Shape;996;p101"/>
          <p:cNvSpPr txBox="1"/>
          <p:nvPr/>
        </p:nvSpPr>
        <p:spPr>
          <a:xfrm>
            <a:off x="375525" y="7045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functools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partial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jax.numpy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jax.sharding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Mesh, PartitionSpec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jax.shard_map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shard_map</a:t>
            </a:r>
            <a:endParaRPr sz="12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jax.tree_util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tree_map, tree_all</a:t>
            </a:r>
            <a:endParaRPr sz="12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mesh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jax.make_mesh((</a:t>
            </a:r>
            <a:r>
              <a:rPr lang="en" sz="1200">
                <a:solidFill>
                  <a:srgbClr val="91CBFF"/>
                </a:solidFill>
                <a:latin typeface="Roboto Mono"/>
                <a:ea typeface="Roboto Mono"/>
                <a:cs typeface="Roboto Mono"/>
                <a:sym typeface="Roboto Mono"/>
              </a:rPr>
              <a:t>4</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'x'</a:t>
            </a:r>
            <a:r>
              <a:rPr lang="en" sz="1200">
                <a:solidFill>
                  <a:srgbClr val="F0F3F6"/>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'y'</a:t>
            </a:r>
            <a:r>
              <a:rPr lang="en" sz="1200">
                <a:solidFill>
                  <a:srgbClr val="F0F3F6"/>
                </a:solidFill>
                <a:latin typeface="Roboto Mono"/>
                <a:ea typeface="Roboto Mono"/>
                <a:cs typeface="Roboto Mono"/>
                <a:sym typeface="Roboto Mono"/>
              </a:rPr>
              <a:t>)) # Requires 8 devices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a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jnp.arange( </a:t>
            </a:r>
            <a:r>
              <a:rPr lang="en" sz="1200">
                <a:solidFill>
                  <a:srgbClr val="91CBFF"/>
                </a:solidFill>
                <a:latin typeface="Roboto Mono"/>
                <a:ea typeface="Roboto Mono"/>
                <a:cs typeface="Roboto Mono"/>
                <a:sym typeface="Roboto Mono"/>
              </a:rPr>
              <a:t>8</a:t>
            </a:r>
            <a:r>
              <a:rPr lang="en" sz="1200">
                <a:solidFill>
                  <a:srgbClr val="FF9492"/>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 16</a:t>
            </a:r>
            <a:r>
              <a:rPr lang="en" sz="1200">
                <a:solidFill>
                  <a:srgbClr val="F0F3F6"/>
                </a:solidFill>
                <a:latin typeface="Roboto Mono"/>
                <a:ea typeface="Roboto Mono"/>
                <a:cs typeface="Roboto Mono"/>
                <a:sym typeface="Roboto Mono"/>
              </a:rPr>
              <a:t>.).reshape(</a:t>
            </a:r>
            <a:r>
              <a:rPr lang="en" sz="1200">
                <a:solidFill>
                  <a:srgbClr val="91CBFF"/>
                </a:solidFill>
                <a:latin typeface="Roboto Mono"/>
                <a:ea typeface="Roboto Mono"/>
                <a:cs typeface="Roboto Mono"/>
                <a:sym typeface="Roboto Mono"/>
              </a:rPr>
              <a:t>8</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16</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b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jnp.arange(</a:t>
            </a:r>
            <a:r>
              <a:rPr lang="en" sz="1200">
                <a:solidFill>
                  <a:srgbClr val="91CBFF"/>
                </a:solidFill>
                <a:latin typeface="Roboto Mono"/>
                <a:ea typeface="Roboto Mono"/>
                <a:cs typeface="Roboto Mono"/>
                <a:sym typeface="Roboto Mono"/>
              </a:rPr>
              <a:t>16</a:t>
            </a:r>
            <a:r>
              <a:rPr lang="en" sz="1200">
                <a:solidFill>
                  <a:srgbClr val="FF9492"/>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  4</a:t>
            </a:r>
            <a:r>
              <a:rPr lang="en" sz="1200">
                <a:solidFill>
                  <a:srgbClr val="F0F3F6"/>
                </a:solidFill>
                <a:latin typeface="Roboto Mono"/>
                <a:ea typeface="Roboto Mono"/>
                <a:cs typeface="Roboto Mono"/>
                <a:sym typeface="Roboto Mono"/>
              </a:rPr>
              <a:t>.).reshape(</a:t>
            </a:r>
            <a:r>
              <a:rPr lang="en" sz="1200">
                <a:solidFill>
                  <a:srgbClr val="91CBFF"/>
                </a:solidFill>
                <a:latin typeface="Roboto Mono"/>
                <a:ea typeface="Roboto Mono"/>
                <a:cs typeface="Roboto Mono"/>
                <a:sym typeface="Roboto Mono"/>
              </a:rPr>
              <a:t>16</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4</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97" name="Google Shape;997;p101"/>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JAX Strength: </a:t>
            </a:r>
            <a:r>
              <a:rPr lang="en">
                <a:solidFill>
                  <a:schemeClr val="lt2"/>
                </a:solidFill>
                <a:latin typeface="Roboto Mono Medium"/>
                <a:ea typeface="Roboto Mono Medium"/>
                <a:cs typeface="Roboto Mono Medium"/>
                <a:sym typeface="Roboto Mono Medium"/>
              </a:rPr>
              <a:t>shard_map()</a:t>
            </a:r>
            <a:r>
              <a:rPr lang="en">
                <a:solidFill>
                  <a:schemeClr val="lt2"/>
                </a:solidFill>
              </a:rPr>
              <a:t> (aka “shmap”)</a:t>
            </a:r>
            <a:endParaRPr>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1" name="Shape 1001"/>
        <p:cNvGrpSpPr/>
        <p:nvPr/>
      </p:nvGrpSpPr>
      <p:grpSpPr>
        <a:xfrm>
          <a:off x="0" y="0"/>
          <a:ext cx="0" cy="0"/>
          <a:chOff x="0" y="0"/>
          <a:chExt cx="0" cy="0"/>
        </a:xfrm>
      </p:grpSpPr>
      <p:sp>
        <p:nvSpPr>
          <p:cNvPr id="1002" name="Google Shape;1002;p102"/>
          <p:cNvSpPr txBox="1"/>
          <p:nvPr/>
        </p:nvSpPr>
        <p:spPr>
          <a:xfrm>
            <a:off x="375525" y="628325"/>
            <a:ext cx="86160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@partial</a:t>
            </a:r>
            <a:r>
              <a:rPr lang="en" sz="1200">
                <a:solidFill>
                  <a:srgbClr val="F0F3F6"/>
                </a:solidFill>
                <a:latin typeface="Roboto Mono"/>
                <a:ea typeface="Roboto Mono"/>
                <a:cs typeface="Roboto Mono"/>
                <a:sym typeface="Roboto Mono"/>
              </a:rPr>
              <a:t>(shard_map, </a:t>
            </a:r>
            <a:r>
              <a:rPr lang="en" sz="1200">
                <a:solidFill>
                  <a:srgbClr val="FFB757"/>
                </a:solidFill>
                <a:latin typeface="Roboto Mono"/>
                <a:ea typeface="Roboto Mono"/>
                <a:cs typeface="Roboto Mono"/>
                <a:sym typeface="Roboto Mono"/>
              </a:rPr>
              <a:t>mesh</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mesh, </a:t>
            </a:r>
            <a:r>
              <a:rPr lang="en" sz="1200">
                <a:solidFill>
                  <a:srgbClr val="FFB757"/>
                </a:solidFill>
                <a:latin typeface="Roboto Mono"/>
                <a:ea typeface="Roboto Mono"/>
                <a:cs typeface="Roboto Mono"/>
                <a:sym typeface="Roboto Mono"/>
              </a:rPr>
              <a:t>in_specs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a:t>
            </a:r>
            <a:r>
              <a:rPr lang="en" sz="1200">
                <a:solidFill>
                  <a:srgbClr val="ADDCFF"/>
                </a:solidFill>
                <a:latin typeface="Roboto Mono"/>
                <a:ea typeface="Roboto Mono"/>
                <a:cs typeface="Roboto Mono"/>
                <a:sym typeface="Roboto Mono"/>
              </a:rPr>
              <a:t>'x'</a:t>
            </a:r>
            <a:r>
              <a:rPr lang="en" sz="1200">
                <a:solidFill>
                  <a:srgbClr val="F0F3F6"/>
                </a:solidFill>
                <a:latin typeface="Roboto Mono"/>
                <a:ea typeface="Roboto Mono"/>
                <a:cs typeface="Roboto Mono"/>
                <a:sym typeface="Roboto Mono"/>
              </a:rPr>
              <a:t>, </a:t>
            </a:r>
            <a:r>
              <a:rPr lang="en" sz="1200">
                <a:solidFill>
                  <a:srgbClr val="ADDCFF"/>
                </a:solidFill>
                <a:latin typeface="Roboto Mono"/>
                <a:ea typeface="Roboto Mono"/>
                <a:cs typeface="Roboto Mono"/>
                <a:sym typeface="Roboto Mono"/>
              </a:rPr>
              <a:t>'y'</a:t>
            </a:r>
            <a:r>
              <a:rPr lang="en" sz="1200">
                <a:solidFill>
                  <a:srgbClr val="F0F3F6"/>
                </a:solidFill>
                <a:latin typeface="Roboto Mono"/>
                <a:ea typeface="Roboto Mono"/>
                <a:cs typeface="Roboto Mono"/>
                <a:sym typeface="Roboto Mono"/>
              </a:rPr>
              <a:t>), P(</a:t>
            </a:r>
            <a:r>
              <a:rPr lang="en" sz="1200">
                <a:solidFill>
                  <a:srgbClr val="ADDCFF"/>
                </a:solidFill>
                <a:latin typeface="Roboto Mono"/>
                <a:ea typeface="Roboto Mono"/>
                <a:cs typeface="Roboto Mono"/>
                <a:sym typeface="Roboto Mono"/>
              </a:rPr>
              <a:t>'y'</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None</a:t>
            </a:r>
            <a:r>
              <a:rPr lang="en" sz="1200">
                <a:solidFill>
                  <a:srgbClr val="F0F3F6"/>
                </a:solidFill>
                <a:latin typeface="Roboto Mono"/>
                <a:ea typeface="Roboto Mono"/>
                <a:cs typeface="Roboto Mono"/>
                <a:sym typeface="Roboto Mono"/>
              </a:rPr>
              <a:t>)),</a:t>
            </a:r>
            <a:r>
              <a:rPr lang="en" sz="1200">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out_specs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P(</a:t>
            </a:r>
            <a:r>
              <a:rPr lang="en" sz="1200">
                <a:solidFill>
                  <a:srgbClr val="ADDCFF"/>
                </a:solidFill>
                <a:latin typeface="Roboto Mono"/>
                <a:ea typeface="Roboto Mono"/>
                <a:cs typeface="Roboto Mono"/>
                <a:sym typeface="Roboto Mono"/>
              </a:rPr>
              <a:t>'x'</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None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matmul_basic</a:t>
            </a:r>
            <a:r>
              <a:rPr lang="en" sz="1200">
                <a:solidFill>
                  <a:srgbClr val="F0F3F6"/>
                </a:solidFill>
                <a:latin typeface="Roboto Mono"/>
                <a:ea typeface="Roboto Mono"/>
                <a:cs typeface="Roboto Mono"/>
                <a:sym typeface="Roboto Mono"/>
              </a:rPr>
              <a:t>(a_block, b_block):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a_block: f32[2, 8], b_block: f32[8, 4]</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c_partialsum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jnp.dot(a_block, b_block)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c_block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jax.lax.psum(c_partialsum, </a:t>
            </a:r>
            <a:r>
              <a:rPr lang="en" sz="1200">
                <a:solidFill>
                  <a:srgbClr val="ADDCFF"/>
                </a:solidFill>
                <a:latin typeface="Roboto Mono"/>
                <a:ea typeface="Roboto Mono"/>
                <a:cs typeface="Roboto Mono"/>
                <a:sym typeface="Roboto Mono"/>
              </a:rPr>
              <a:t>'y'</a:t>
            </a:r>
            <a:r>
              <a:rPr lang="en" sz="1200">
                <a:solidFill>
                  <a:srgbClr val="F0F3F6"/>
                </a:solidFill>
                <a:latin typeface="Roboto Mono"/>
                <a:ea typeface="Roboto Mono"/>
                <a:cs typeface="Roboto Mono"/>
                <a:sym typeface="Roboto Mono"/>
              </a:rPr>
              <a:t>)</a:t>
            </a:r>
            <a:r>
              <a:rPr lang="en" sz="1200">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c_block: f32[2, 4]</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c_block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matmul_basic(a, b)   </a:t>
            </a:r>
            <a:r>
              <a:rPr lang="en" sz="1200">
                <a:solidFill>
                  <a:srgbClr val="BDC4CC"/>
                </a:solidFill>
                <a:latin typeface="Roboto Mono"/>
                <a:ea typeface="Roboto Mono"/>
                <a:cs typeface="Roboto Mono"/>
                <a:sym typeface="Roboto Mono"/>
              </a:rPr>
              <a:t># c: f32[8, 4]</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allclose</a:t>
            </a:r>
            <a:r>
              <a:rPr lang="en" sz="1200">
                <a:solidFill>
                  <a:srgbClr val="F0F3F6"/>
                </a:solidFill>
                <a:latin typeface="Roboto Mono"/>
                <a:ea typeface="Roboto Mono"/>
                <a:cs typeface="Roboto Mono"/>
                <a:sym typeface="Roboto Mono"/>
              </a:rPr>
              <a:t>(a, b):</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tree_all(tree_map(partial(jnp.allclose, </a:t>
            </a:r>
            <a:r>
              <a:rPr lang="en" sz="1200">
                <a:solidFill>
                  <a:srgbClr val="FFB757"/>
                </a:solidFill>
                <a:latin typeface="Roboto Mono"/>
                <a:ea typeface="Roboto Mono"/>
                <a:cs typeface="Roboto Mono"/>
                <a:sym typeface="Roboto Mono"/>
              </a:rPr>
              <a:t>atol</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1e-2</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rtol</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1e-2</a:t>
            </a:r>
            <a:r>
              <a:rPr lang="en" sz="1200">
                <a:solidFill>
                  <a:srgbClr val="F0F3F6"/>
                </a:solidFill>
                <a:latin typeface="Roboto Mono"/>
                <a:ea typeface="Roboto Mono"/>
                <a:cs typeface="Roboto Mono"/>
                <a:sym typeface="Roboto Mono"/>
              </a:rPr>
              <a:t>), a, b))</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allclose(c, jnp.dot(a, b)) </a:t>
            </a:r>
            <a:r>
              <a:rPr lang="en" sz="1200">
                <a:solidFill>
                  <a:srgbClr val="BDC4CC"/>
                </a:solidFill>
                <a:latin typeface="Roboto Mono"/>
                <a:ea typeface="Roboto Mono"/>
                <a:cs typeface="Roboto Mono"/>
                <a:sym typeface="Roboto Mono"/>
              </a:rPr>
              <a:t># Returns True</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jax.debug.visualize_array_sharding(c)</a:t>
            </a:r>
            <a:endParaRPr sz="1200">
              <a:solidFill>
                <a:srgbClr val="FF9492"/>
              </a:solidFill>
              <a:latin typeface="Roboto Mono"/>
              <a:ea typeface="Roboto Mono"/>
              <a:cs typeface="Roboto Mono"/>
              <a:sym typeface="Roboto Mono"/>
            </a:endParaRPr>
          </a:p>
        </p:txBody>
      </p:sp>
      <p:sp>
        <p:nvSpPr>
          <p:cNvPr id="1003" name="Google Shape;1003;p102"/>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JAX Strength: </a:t>
            </a:r>
            <a:r>
              <a:rPr lang="en">
                <a:solidFill>
                  <a:schemeClr val="lt2"/>
                </a:solidFill>
                <a:latin typeface="Roboto Mono Medium"/>
                <a:ea typeface="Roboto Mono Medium"/>
                <a:cs typeface="Roboto Mono Medium"/>
                <a:sym typeface="Roboto Mono Medium"/>
              </a:rPr>
              <a:t>shard_map()</a:t>
            </a:r>
            <a:r>
              <a:rPr lang="en">
                <a:solidFill>
                  <a:schemeClr val="lt2"/>
                </a:solidFill>
              </a:rPr>
              <a:t> (aka “shmap”)</a:t>
            </a:r>
            <a:endParaRPr>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7" name="Shape 1007"/>
        <p:cNvGrpSpPr/>
        <p:nvPr/>
      </p:nvGrpSpPr>
      <p:grpSpPr>
        <a:xfrm>
          <a:off x="0" y="0"/>
          <a:ext cx="0" cy="0"/>
          <a:chOff x="0" y="0"/>
          <a:chExt cx="0" cy="0"/>
        </a:xfrm>
      </p:grpSpPr>
      <p:sp>
        <p:nvSpPr>
          <p:cNvPr id="1008" name="Google Shape;1008;p103"/>
          <p:cNvSpPr txBox="1"/>
          <p:nvPr/>
        </p:nvSpPr>
        <p:spPr>
          <a:xfrm>
            <a:off x="375525" y="628325"/>
            <a:ext cx="8616000" cy="369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jax.debug.visualize_array_sharding(c)</a:t>
            </a:r>
            <a:endParaRPr sz="1200">
              <a:solidFill>
                <a:srgbClr val="FF9492"/>
              </a:solidFill>
              <a:latin typeface="Roboto Mono"/>
              <a:ea typeface="Roboto Mono"/>
              <a:cs typeface="Roboto Mono"/>
              <a:sym typeface="Roboto Mono"/>
            </a:endParaRPr>
          </a:p>
        </p:txBody>
      </p:sp>
      <p:sp>
        <p:nvSpPr>
          <p:cNvPr id="1009" name="Google Shape;1009;p103"/>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JAX Strength: </a:t>
            </a:r>
            <a:r>
              <a:rPr lang="en">
                <a:solidFill>
                  <a:schemeClr val="lt2"/>
                </a:solidFill>
                <a:latin typeface="Roboto Mono Medium"/>
                <a:ea typeface="Roboto Mono Medium"/>
                <a:cs typeface="Roboto Mono Medium"/>
                <a:sym typeface="Roboto Mono Medium"/>
              </a:rPr>
              <a:t>shard_map()</a:t>
            </a:r>
            <a:r>
              <a:rPr lang="en">
                <a:solidFill>
                  <a:schemeClr val="lt2"/>
                </a:solidFill>
              </a:rPr>
              <a:t> (aka “shmap”)</a:t>
            </a:r>
            <a:endParaRPr>
              <a:solidFill>
                <a:schemeClr val="lt2"/>
              </a:solidFill>
            </a:endParaRPr>
          </a:p>
        </p:txBody>
      </p:sp>
      <p:pic>
        <p:nvPicPr>
          <p:cNvPr id="1010" name="Google Shape;1010;p103"/>
          <p:cNvPicPr preferRelativeResize="0"/>
          <p:nvPr/>
        </p:nvPicPr>
        <p:blipFill>
          <a:blip r:embed="rId3">
            <a:alphaModFix/>
          </a:blip>
          <a:stretch>
            <a:fillRect/>
          </a:stretch>
        </p:blipFill>
        <p:spPr>
          <a:xfrm>
            <a:off x="3583762" y="1150025"/>
            <a:ext cx="1976475" cy="3841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104"/>
          <p:cNvSpPr txBox="1"/>
          <p:nvPr>
            <p:ph idx="1" type="body"/>
          </p:nvPr>
        </p:nvSpPr>
        <p:spPr>
          <a:xfrm>
            <a:off x="344500" y="1115175"/>
            <a:ext cx="73437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NumPy</a:t>
            </a:r>
            <a:r>
              <a:rPr lang="en" sz="1800"/>
              <a:t>: Primarily CPU-bound. GPU/TPU require other libraries (CuPy, Numba, etc.) often with code changes.</a:t>
            </a:r>
            <a:endParaRPr sz="1800"/>
          </a:p>
          <a:p>
            <a:pPr indent="-342900" lvl="0" marL="457200" rtl="0" algn="l">
              <a:lnSpc>
                <a:spcPct val="115000"/>
              </a:lnSpc>
              <a:spcBef>
                <a:spcPts val="1000"/>
              </a:spcBef>
              <a:spcAft>
                <a:spcPts val="0"/>
              </a:spcAft>
              <a:buSzPts val="1800"/>
              <a:buChar char="●"/>
            </a:pPr>
            <a:r>
              <a:rPr b="1" lang="en" sz="1800"/>
              <a:t>JAX</a:t>
            </a:r>
            <a:r>
              <a:rPr lang="en" sz="1800"/>
              <a:t>: Built on XLA. Runs seamlessly on GPUs and TPUs without changing your </a:t>
            </a:r>
            <a:r>
              <a:rPr lang="en" sz="1800">
                <a:latin typeface="Roboto Mono Medium"/>
                <a:ea typeface="Roboto Mono Medium"/>
                <a:cs typeface="Roboto Mono Medium"/>
                <a:sym typeface="Roboto Mono Medium"/>
              </a:rPr>
              <a:t>jax.numpy</a:t>
            </a:r>
            <a:r>
              <a:rPr lang="en" sz="1800"/>
              <a:t> code.</a:t>
            </a:r>
            <a:endParaRPr sz="1800"/>
          </a:p>
          <a:p>
            <a:pPr indent="-342900" lvl="1" marL="914400" rtl="0" algn="l">
              <a:lnSpc>
                <a:spcPct val="115000"/>
              </a:lnSpc>
              <a:spcBef>
                <a:spcPts val="1000"/>
              </a:spcBef>
              <a:spcAft>
                <a:spcPts val="0"/>
              </a:spcAft>
              <a:buSzPts val="1800"/>
              <a:buChar char="○"/>
            </a:pPr>
            <a:r>
              <a:rPr lang="en" sz="1800"/>
              <a:t>JAX detects available hardware.</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jax.jit()</a:t>
            </a:r>
            <a:r>
              <a:rPr lang="en" sz="1800"/>
              <a:t> compiles code optimized for the specific accelerator.</a:t>
            </a:r>
            <a:endParaRPr sz="1800"/>
          </a:p>
          <a:p>
            <a:pPr indent="-342900" lvl="0" marL="457200" rtl="0" algn="l">
              <a:lnSpc>
                <a:spcPct val="115000"/>
              </a:lnSpc>
              <a:spcBef>
                <a:spcPts val="1000"/>
              </a:spcBef>
              <a:spcAft>
                <a:spcPts val="1000"/>
              </a:spcAft>
              <a:buSzPts val="1800"/>
              <a:buChar char="●"/>
            </a:pPr>
            <a:r>
              <a:rPr b="1" lang="en" sz="1800"/>
              <a:t>Benefit</a:t>
            </a:r>
            <a:r>
              <a:rPr lang="en" sz="1800"/>
              <a:t>: Massive speedups for large-scale computation (deep learning, physics simulations) with minimal effort. Just run your script on a machine with the hardware!</a:t>
            </a:r>
            <a:endParaRPr sz="1800"/>
          </a:p>
        </p:txBody>
      </p:sp>
      <p:sp>
        <p:nvSpPr>
          <p:cNvPr id="1016" name="Google Shape;1016;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CPU, GPU, TPU - Write Once, Run Anywhere (Fast!)</a:t>
            </a:r>
            <a:endParaRPr/>
          </a:p>
        </p:txBody>
      </p:sp>
      <p:pic>
        <p:nvPicPr>
          <p:cNvPr id="1017" name="Google Shape;1017;p104"/>
          <p:cNvPicPr preferRelativeResize="0"/>
          <p:nvPr/>
        </p:nvPicPr>
        <p:blipFill rotWithShape="1">
          <a:blip r:embed="rId3">
            <a:alphaModFix/>
          </a:blip>
          <a:srcRect b="0" l="0" r="2893" t="0"/>
          <a:stretch/>
        </p:blipFill>
        <p:spPr>
          <a:xfrm>
            <a:off x="7212850" y="2314925"/>
            <a:ext cx="1851326" cy="12639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Hardware Portability: JAX v PyTorch v TF Failure Rates</a:t>
            </a:r>
            <a:endParaRPr/>
          </a:p>
        </p:txBody>
      </p:sp>
      <p:sp>
        <p:nvSpPr>
          <p:cNvPr id="1023" name="Google Shape;1023;p105"/>
          <p:cNvSpPr txBox="1"/>
          <p:nvPr/>
        </p:nvSpPr>
        <p:spPr>
          <a:xfrm>
            <a:off x="404125" y="3839987"/>
            <a:ext cx="8438400" cy="507900"/>
          </a:xfrm>
          <a:prstGeom prst="rect">
            <a:avLst/>
          </a:prstGeom>
          <a:noFill/>
          <a:ln>
            <a:noFill/>
          </a:ln>
        </p:spPr>
        <p:txBody>
          <a:bodyPr anchorCtr="0" anchor="t" bIns="48650" lIns="48650" spcFirstLastPara="1" rIns="48650" wrap="square" tIns="48650">
            <a:spAutoFit/>
          </a:bodyPr>
          <a:lstStyle/>
          <a:p>
            <a:pPr indent="0" lvl="0" marL="0" rtl="0" algn="l">
              <a:spcBef>
                <a:spcPts val="0"/>
              </a:spcBef>
              <a:spcAft>
                <a:spcPts val="0"/>
              </a:spcAft>
              <a:buNone/>
            </a:pPr>
            <a:r>
              <a:rPr lang="en" sz="1330">
                <a:solidFill>
                  <a:srgbClr val="80868B"/>
                </a:solidFill>
                <a:latin typeface="Roboto"/>
                <a:ea typeface="Roboto"/>
                <a:cs typeface="Roboto"/>
                <a:sym typeface="Roboto"/>
              </a:rPr>
              <a:t>Source:</a:t>
            </a:r>
            <a:br>
              <a:rPr lang="en" sz="1330">
                <a:solidFill>
                  <a:srgbClr val="80868B"/>
                </a:solidFill>
                <a:latin typeface="Roboto"/>
                <a:ea typeface="Roboto"/>
                <a:cs typeface="Roboto"/>
                <a:sym typeface="Roboto"/>
              </a:rPr>
            </a:br>
            <a:r>
              <a:rPr lang="en" sz="1330" u="sng">
                <a:solidFill>
                  <a:srgbClr val="1A73E8"/>
                </a:solidFill>
                <a:latin typeface="Roboto"/>
                <a:ea typeface="Roboto"/>
                <a:cs typeface="Roboto"/>
                <a:sym typeface="Roboto"/>
                <a:hlinkClick r:id="rId3">
                  <a:extLst>
                    <a:ext uri="{A12FA001-AC4F-418D-AE19-62706E023703}">
                      <ahyp:hlinkClr val="tx"/>
                    </a:ext>
                  </a:extLst>
                </a:hlinkClick>
              </a:rPr>
              <a:t>The Grand Illusion: The Myth of Software Portability and Implications for ML Progress (Cohere/MIT Sept 2023)</a:t>
            </a:r>
            <a:endParaRPr sz="1330">
              <a:solidFill>
                <a:srgbClr val="80868B"/>
              </a:solidFill>
              <a:latin typeface="Roboto"/>
              <a:ea typeface="Roboto"/>
              <a:cs typeface="Roboto"/>
              <a:sym typeface="Roboto"/>
            </a:endParaRPr>
          </a:p>
        </p:txBody>
      </p:sp>
      <p:pic>
        <p:nvPicPr>
          <p:cNvPr id="1024" name="Google Shape;1024;p105"/>
          <p:cNvPicPr preferRelativeResize="0"/>
          <p:nvPr/>
        </p:nvPicPr>
        <p:blipFill>
          <a:blip r:embed="rId4">
            <a:alphaModFix/>
          </a:blip>
          <a:stretch>
            <a:fillRect/>
          </a:stretch>
        </p:blipFill>
        <p:spPr>
          <a:xfrm>
            <a:off x="456001" y="982851"/>
            <a:ext cx="8121608" cy="2876409"/>
          </a:xfrm>
          <a:prstGeom prst="rect">
            <a:avLst/>
          </a:prstGeom>
          <a:noFill/>
          <a:ln>
            <a:noFill/>
          </a:ln>
        </p:spPr>
      </p:pic>
      <p:sp>
        <p:nvSpPr>
          <p:cNvPr id="1025" name="Google Shape;1025;p105"/>
          <p:cNvSpPr/>
          <p:nvPr/>
        </p:nvSpPr>
        <p:spPr>
          <a:xfrm>
            <a:off x="456000" y="3405825"/>
            <a:ext cx="7964400" cy="3177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Differences at a Glance</a:t>
            </a:r>
            <a:endParaRPr/>
          </a:p>
        </p:txBody>
      </p:sp>
      <p:graphicFrame>
        <p:nvGraphicFramePr>
          <p:cNvPr id="1031" name="Google Shape;1031;p106"/>
          <p:cNvGraphicFramePr/>
          <p:nvPr/>
        </p:nvGraphicFramePr>
        <p:xfrm>
          <a:off x="381700" y="933450"/>
          <a:ext cx="3000000" cy="3000000"/>
        </p:xfrm>
        <a:graphic>
          <a:graphicData uri="http://schemas.openxmlformats.org/drawingml/2006/table">
            <a:tbl>
              <a:tblPr>
                <a:noFill/>
                <a:tableStyleId>{06F8D41C-0B2C-4982-9416-E4C47A31B447}</a:tableStyleId>
              </a:tblPr>
              <a:tblGrid>
                <a:gridCol w="1904750"/>
                <a:gridCol w="1886050"/>
                <a:gridCol w="2240825"/>
                <a:gridCol w="2259550"/>
              </a:tblGrid>
              <a:tr h="381000">
                <a:tc>
                  <a:txBody>
                    <a:bodyPr/>
                    <a:lstStyle/>
                    <a:p>
                      <a:pPr indent="0" lvl="0" marL="0" rtl="0" algn="l">
                        <a:lnSpc>
                          <a:spcPct val="142857"/>
                        </a:lnSpc>
                        <a:spcBef>
                          <a:spcPts val="0"/>
                        </a:spcBef>
                        <a:spcAft>
                          <a:spcPts val="0"/>
                        </a:spcAft>
                        <a:buNone/>
                      </a:pPr>
                      <a:r>
                        <a:rPr b="1" lang="en" sz="1200">
                          <a:solidFill>
                            <a:schemeClr val="lt2"/>
                          </a:solidFill>
                          <a:latin typeface="Google Sans Text"/>
                          <a:ea typeface="Google Sans Text"/>
                          <a:cs typeface="Google Sans Text"/>
                          <a:sym typeface="Google Sans Text"/>
                        </a:rPr>
                        <a:t>Feature</a:t>
                      </a:r>
                      <a:endParaRPr b="1" sz="1200">
                        <a:solidFill>
                          <a:schemeClr val="lt2"/>
                        </a:solidFill>
                        <a:latin typeface="Google Sans Text"/>
                        <a:ea typeface="Google Sans Text"/>
                        <a:cs typeface="Google Sans Text"/>
                        <a:sym typeface="Google Sans Text"/>
                      </a:endParaRPr>
                    </a:p>
                  </a:txBody>
                  <a:tcPr marT="57150" marB="57150" marR="114300" marL="114300" anchor="ctr">
                    <a:solidFill>
                      <a:srgbClr val="999999"/>
                    </a:solidFill>
                  </a:tcPr>
                </a:tc>
                <a:tc>
                  <a:txBody>
                    <a:bodyPr/>
                    <a:lstStyle/>
                    <a:p>
                      <a:pPr indent="0" lvl="0" marL="0" rtl="0" algn="l">
                        <a:lnSpc>
                          <a:spcPct val="142857"/>
                        </a:lnSpc>
                        <a:spcBef>
                          <a:spcPts val="0"/>
                        </a:spcBef>
                        <a:spcAft>
                          <a:spcPts val="0"/>
                        </a:spcAft>
                        <a:buNone/>
                      </a:pPr>
                      <a:r>
                        <a:rPr b="1" lang="en" sz="1200">
                          <a:solidFill>
                            <a:schemeClr val="lt2"/>
                          </a:solidFill>
                          <a:latin typeface="Google Sans Text"/>
                          <a:ea typeface="Google Sans Text"/>
                          <a:cs typeface="Google Sans Text"/>
                          <a:sym typeface="Google Sans Text"/>
                        </a:rPr>
                        <a:t>NumPy</a:t>
                      </a:r>
                      <a:endParaRPr b="1" sz="1200">
                        <a:solidFill>
                          <a:schemeClr val="lt2"/>
                        </a:solidFill>
                        <a:latin typeface="Google Sans Text"/>
                        <a:ea typeface="Google Sans Text"/>
                        <a:cs typeface="Google Sans Text"/>
                        <a:sym typeface="Google Sans Text"/>
                      </a:endParaRPr>
                    </a:p>
                  </a:txBody>
                  <a:tcPr marT="57150" marB="57150" marR="114300" marL="114300" anchor="ctr">
                    <a:solidFill>
                      <a:srgbClr val="999999"/>
                    </a:solidFill>
                  </a:tcPr>
                </a:tc>
                <a:tc>
                  <a:txBody>
                    <a:bodyPr/>
                    <a:lstStyle/>
                    <a:p>
                      <a:pPr indent="0" lvl="0" marL="0" rtl="0" algn="l">
                        <a:lnSpc>
                          <a:spcPct val="142857"/>
                        </a:lnSpc>
                        <a:spcBef>
                          <a:spcPts val="0"/>
                        </a:spcBef>
                        <a:spcAft>
                          <a:spcPts val="0"/>
                        </a:spcAft>
                        <a:buNone/>
                      </a:pPr>
                      <a:r>
                        <a:rPr b="1" lang="en" sz="1200">
                          <a:solidFill>
                            <a:schemeClr val="lt2"/>
                          </a:solidFill>
                          <a:latin typeface="Google Sans Text"/>
                          <a:ea typeface="Google Sans Text"/>
                          <a:cs typeface="Google Sans Text"/>
                          <a:sym typeface="Google Sans Text"/>
                        </a:rPr>
                        <a:t>JAX NumPy</a:t>
                      </a:r>
                      <a:endParaRPr b="1" sz="1200">
                        <a:solidFill>
                          <a:schemeClr val="lt2"/>
                        </a:solidFill>
                        <a:latin typeface="Google Sans Text"/>
                        <a:ea typeface="Google Sans Text"/>
                        <a:cs typeface="Google Sans Text"/>
                        <a:sym typeface="Google Sans Text"/>
                      </a:endParaRPr>
                    </a:p>
                  </a:txBody>
                  <a:tcPr marT="57150" marB="57150" marR="114300" marL="114300" anchor="ctr">
                    <a:solidFill>
                      <a:srgbClr val="999999"/>
                    </a:solidFill>
                  </a:tcPr>
                </a:tc>
                <a:tc>
                  <a:txBody>
                    <a:bodyPr/>
                    <a:lstStyle/>
                    <a:p>
                      <a:pPr indent="0" lvl="0" marL="0" rtl="0" algn="l">
                        <a:lnSpc>
                          <a:spcPct val="142857"/>
                        </a:lnSpc>
                        <a:spcBef>
                          <a:spcPts val="0"/>
                        </a:spcBef>
                        <a:spcAft>
                          <a:spcPts val="0"/>
                        </a:spcAft>
                        <a:buNone/>
                      </a:pPr>
                      <a:r>
                        <a:rPr b="1" lang="en" sz="1200">
                          <a:solidFill>
                            <a:schemeClr val="lt2"/>
                          </a:solidFill>
                          <a:latin typeface="Google Sans Text"/>
                          <a:ea typeface="Google Sans Text"/>
                          <a:cs typeface="Google Sans Text"/>
                          <a:sym typeface="Google Sans Text"/>
                        </a:rPr>
                        <a:t>Why It Matters</a:t>
                      </a:r>
                      <a:endParaRPr b="1" sz="1200">
                        <a:solidFill>
                          <a:schemeClr val="lt2"/>
                        </a:solidFill>
                        <a:latin typeface="Google Sans Text"/>
                        <a:ea typeface="Google Sans Text"/>
                        <a:cs typeface="Google Sans Text"/>
                        <a:sym typeface="Google Sans Text"/>
                      </a:endParaRPr>
                    </a:p>
                  </a:txBody>
                  <a:tcPr marT="57150" marB="57150" marR="114300" marL="114300" anchor="ctr">
                    <a:solidFill>
                      <a:srgbClr val="999999"/>
                    </a:solidFill>
                  </a:tcP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Mutability</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Mutable (in-place)</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Immutable</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Functional style, JAX transforms</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Execution</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Eager</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JIT Compiled</a:t>
                      </a:r>
                      <a:r>
                        <a:rPr lang="en" sz="1050">
                          <a:solidFill>
                            <a:srgbClr val="1A1C1E"/>
                          </a:solidFill>
                          <a:latin typeface="Google Sans Text"/>
                          <a:ea typeface="Google Sans Text"/>
                          <a:cs typeface="Google Sans Text"/>
                          <a:sym typeface="Google Sans Text"/>
                        </a:rPr>
                        <a:t> (via XLA)</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Performance (esp. accelerators)</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In-place Ops</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00">
                          <a:solidFill>
                            <a:srgbClr val="1A1C1E"/>
                          </a:solidFill>
                          <a:latin typeface="Roboto Mono Medium"/>
                          <a:ea typeface="Roboto Mono Medium"/>
                          <a:cs typeface="Roboto Mono Medium"/>
                          <a:sym typeface="Roboto Mono Medium"/>
                        </a:rPr>
                        <a:t>a[i] = x</a:t>
                      </a:r>
                      <a:endParaRPr sz="1000">
                        <a:solidFill>
                          <a:srgbClr val="1A1C1E"/>
                        </a:solidFill>
                        <a:latin typeface="Roboto Mono Medium"/>
                        <a:ea typeface="Roboto Mono Medium"/>
                        <a:cs typeface="Roboto Mono Medium"/>
                        <a:sym typeface="Roboto Mono Medium"/>
                      </a:endParaRPr>
                    </a:p>
                  </a:txBody>
                  <a:tcPr marT="57150" marB="57150" marR="114300" marL="114300" anchor="ctr"/>
                </a:tc>
                <a:tc>
                  <a:txBody>
                    <a:bodyPr/>
                    <a:lstStyle/>
                    <a:p>
                      <a:pPr indent="0" lvl="0" marL="0" rtl="0" algn="l">
                        <a:lnSpc>
                          <a:spcPct val="142857"/>
                        </a:lnSpc>
                        <a:spcBef>
                          <a:spcPts val="0"/>
                        </a:spcBef>
                        <a:spcAft>
                          <a:spcPts val="0"/>
                        </a:spcAft>
                        <a:buNone/>
                      </a:pPr>
                      <a:r>
                        <a:rPr lang="en" sz="1000">
                          <a:solidFill>
                            <a:srgbClr val="1A1C1E"/>
                          </a:solidFill>
                          <a:latin typeface="Roboto Mono Medium"/>
                          <a:ea typeface="Roboto Mono Medium"/>
                          <a:cs typeface="Roboto Mono Medium"/>
                          <a:sym typeface="Roboto Mono Medium"/>
                        </a:rPr>
                        <a:t>a.at[i].set(x)</a:t>
                      </a:r>
                      <a:r>
                        <a:rPr lang="en" sz="1050">
                          <a:solidFill>
                            <a:srgbClr val="1A1C1E"/>
                          </a:solidFill>
                          <a:latin typeface="Google Sans Text"/>
                          <a:ea typeface="Google Sans Text"/>
                          <a:cs typeface="Google Sans Text"/>
                          <a:sym typeface="Google Sans Text"/>
                        </a:rPr>
                        <a:t> (new array)</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Immutability requirement</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Views/Copies</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Often Views</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Typically Copies</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JIT optimizes copies away</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RNG</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Global State (</a:t>
                      </a:r>
                      <a:r>
                        <a:rPr lang="en" sz="1000">
                          <a:solidFill>
                            <a:srgbClr val="1A1C1E"/>
                          </a:solidFill>
                          <a:latin typeface="Roboto Mono Medium"/>
                          <a:ea typeface="Roboto Mono Medium"/>
                          <a:cs typeface="Roboto Mono Medium"/>
                          <a:sym typeface="Roboto Mono Medium"/>
                        </a:rPr>
                        <a:t>np.random</a:t>
                      </a:r>
                      <a:r>
                        <a:rPr lang="en" sz="1050">
                          <a:solidFill>
                            <a:srgbClr val="1A1C1E"/>
                          </a:solidFill>
                          <a:latin typeface="Google Sans Text"/>
                          <a:ea typeface="Google Sans Text"/>
                          <a:cs typeface="Google Sans Text"/>
                          <a:sym typeface="Google Sans Text"/>
                        </a:rPr>
                        <a:t>)</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Explicit Keys</a:t>
                      </a:r>
                      <a:r>
                        <a:rPr lang="en" sz="1050">
                          <a:solidFill>
                            <a:srgbClr val="1A1C1E"/>
                          </a:solidFill>
                          <a:latin typeface="Google Sans Text"/>
                          <a:ea typeface="Google Sans Text"/>
                          <a:cs typeface="Google Sans Text"/>
                          <a:sym typeface="Google Sans Text"/>
                        </a:rPr>
                        <a:t> (</a:t>
                      </a:r>
                      <a:r>
                        <a:rPr lang="en" sz="1000">
                          <a:solidFill>
                            <a:srgbClr val="1A1C1E"/>
                          </a:solidFill>
                          <a:latin typeface="Roboto Mono Medium"/>
                          <a:ea typeface="Roboto Mono Medium"/>
                          <a:cs typeface="Roboto Mono Medium"/>
                          <a:sym typeface="Roboto Mono Medium"/>
                        </a:rPr>
                        <a:t>jax.random</a:t>
                      </a:r>
                      <a:r>
                        <a:rPr lang="en" sz="1050">
                          <a:solidFill>
                            <a:srgbClr val="1A1C1E"/>
                          </a:solidFill>
                          <a:latin typeface="Google Sans Text"/>
                          <a:ea typeface="Google Sans Text"/>
                          <a:cs typeface="Google Sans Text"/>
                          <a:sym typeface="Google Sans Text"/>
                        </a:rPr>
                        <a:t>)</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Reproducibility, parallelism</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Autodiff (</a:t>
                      </a:r>
                      <a:r>
                        <a:rPr lang="en" sz="1050">
                          <a:solidFill>
                            <a:srgbClr val="1A1C1E"/>
                          </a:solidFill>
                          <a:latin typeface="Roboto Mono Medium"/>
                          <a:ea typeface="Roboto Mono Medium"/>
                          <a:cs typeface="Roboto Mono Medium"/>
                          <a:sym typeface="Roboto Mono Medium"/>
                        </a:rPr>
                        <a:t>grad</a:t>
                      </a:r>
                      <a:r>
                        <a:rPr b="1" lang="en" sz="1050">
                          <a:solidFill>
                            <a:srgbClr val="1A1C1E"/>
                          </a:solidFill>
                          <a:latin typeface="Google Sans Text"/>
                          <a:ea typeface="Google Sans Text"/>
                          <a:cs typeface="Google Sans Text"/>
                          <a:sym typeface="Google Sans Text"/>
                        </a:rPr>
                        <a:t>)</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External Libs</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Built-in (</a:t>
                      </a:r>
                      <a:r>
                        <a:rPr lang="en" sz="1050">
                          <a:solidFill>
                            <a:srgbClr val="1A1C1E"/>
                          </a:solidFill>
                          <a:latin typeface="Roboto Mono Medium"/>
                          <a:ea typeface="Roboto Mono Medium"/>
                          <a:cs typeface="Roboto Mono Medium"/>
                          <a:sym typeface="Roboto Mono Medium"/>
                        </a:rPr>
                        <a:t>jax.grad</a:t>
                      </a:r>
                      <a:r>
                        <a:rPr b="1" lang="en" sz="1050">
                          <a:solidFill>
                            <a:srgbClr val="1A1C1E"/>
                          </a:solidFill>
                          <a:latin typeface="Google Sans Text"/>
                          <a:ea typeface="Google Sans Text"/>
                          <a:cs typeface="Google Sans Text"/>
                          <a:sym typeface="Google Sans Text"/>
                        </a:rPr>
                        <a:t>)</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Foundational for ML</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Auto-vectorize (</a:t>
                      </a:r>
                      <a:r>
                        <a:rPr lang="en" sz="1050">
                          <a:solidFill>
                            <a:srgbClr val="1A1C1E"/>
                          </a:solidFill>
                          <a:latin typeface="Roboto Mono Medium"/>
                          <a:ea typeface="Roboto Mono Medium"/>
                          <a:cs typeface="Roboto Mono Medium"/>
                          <a:sym typeface="Roboto Mono Medium"/>
                        </a:rPr>
                        <a:t>vmap</a:t>
                      </a:r>
                      <a:r>
                        <a:rPr b="1" lang="en" sz="1050">
                          <a:solidFill>
                            <a:srgbClr val="1A1C1E"/>
                          </a:solidFill>
                          <a:latin typeface="Google Sans Text"/>
                          <a:ea typeface="Google Sans Text"/>
                          <a:cs typeface="Google Sans Text"/>
                          <a:sym typeface="Google Sans Text"/>
                        </a:rPr>
                        <a:t>)</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Manual / Broadcasting</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Built-in (</a:t>
                      </a:r>
                      <a:r>
                        <a:rPr lang="en" sz="1050">
                          <a:solidFill>
                            <a:srgbClr val="1A1C1E"/>
                          </a:solidFill>
                          <a:latin typeface="Roboto Mono Medium"/>
                          <a:ea typeface="Roboto Mono Medium"/>
                          <a:cs typeface="Roboto Mono Medium"/>
                          <a:sym typeface="Roboto Mono Medium"/>
                        </a:rPr>
                        <a:t>jax.vmap</a:t>
                      </a:r>
                      <a:r>
                        <a:rPr b="1" lang="en" sz="1050">
                          <a:solidFill>
                            <a:srgbClr val="1A1C1E"/>
                          </a:solidFill>
                          <a:latin typeface="Google Sans Text"/>
                          <a:ea typeface="Google Sans Text"/>
                          <a:cs typeface="Google Sans Text"/>
                          <a:sym typeface="Google Sans Text"/>
                        </a:rPr>
                        <a:t>)</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Easier batching</a:t>
                      </a:r>
                      <a:endParaRPr sz="1050">
                        <a:solidFill>
                          <a:srgbClr val="1A1C1E"/>
                        </a:solidFill>
                        <a:latin typeface="Google Sans Text"/>
                        <a:ea typeface="Google Sans Text"/>
                        <a:cs typeface="Google Sans Text"/>
                        <a:sym typeface="Google Sans Text"/>
                      </a:endParaRPr>
                    </a:p>
                  </a:txBody>
                  <a:tcPr marT="57150" marB="57150" marR="114300" marL="114300" anchor="ctr"/>
                </a:tc>
              </a:tr>
              <a:tr h="381000">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Hardware</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CPU (mostly)</a:t>
                      </a:r>
                      <a:endParaRPr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b="1" lang="en" sz="1050">
                          <a:solidFill>
                            <a:srgbClr val="1A1C1E"/>
                          </a:solidFill>
                          <a:latin typeface="Google Sans Text"/>
                          <a:ea typeface="Google Sans Text"/>
                          <a:cs typeface="Google Sans Text"/>
                          <a:sym typeface="Google Sans Text"/>
                        </a:rPr>
                        <a:t>CPU, GPU, TPU</a:t>
                      </a:r>
                      <a:endParaRPr b="1" sz="1050">
                        <a:solidFill>
                          <a:srgbClr val="1A1C1E"/>
                        </a:solidFill>
                        <a:latin typeface="Google Sans Text"/>
                        <a:ea typeface="Google Sans Text"/>
                        <a:cs typeface="Google Sans Text"/>
                        <a:sym typeface="Google Sans Text"/>
                      </a:endParaRPr>
                    </a:p>
                  </a:txBody>
                  <a:tcPr marT="57150" marB="57150" marR="114300" marL="114300" anchor="ctr"/>
                </a:tc>
                <a:tc>
                  <a:txBody>
                    <a:bodyPr/>
                    <a:lstStyle/>
                    <a:p>
                      <a:pPr indent="0" lvl="0" marL="0" rtl="0" algn="l">
                        <a:lnSpc>
                          <a:spcPct val="142857"/>
                        </a:lnSpc>
                        <a:spcBef>
                          <a:spcPts val="0"/>
                        </a:spcBef>
                        <a:spcAft>
                          <a:spcPts val="0"/>
                        </a:spcAft>
                        <a:buNone/>
                      </a:pPr>
                      <a:r>
                        <a:rPr lang="en" sz="1050">
                          <a:solidFill>
                            <a:srgbClr val="1A1C1E"/>
                          </a:solidFill>
                          <a:latin typeface="Google Sans Text"/>
                          <a:ea typeface="Google Sans Text"/>
                          <a:cs typeface="Google Sans Text"/>
                          <a:sym typeface="Google Sans Text"/>
                        </a:rPr>
                        <a:t>Performance scaling</a:t>
                      </a:r>
                      <a:endParaRPr sz="1050">
                        <a:solidFill>
                          <a:srgbClr val="1A1C1E"/>
                        </a:solidFill>
                        <a:latin typeface="Google Sans Text"/>
                        <a:ea typeface="Google Sans Text"/>
                        <a:cs typeface="Google Sans Text"/>
                        <a:sym typeface="Google Sans Text"/>
                      </a:endParaRPr>
                    </a:p>
                  </a:txBody>
                  <a:tcPr marT="57150" marB="57150" marR="114300" marL="114300" anchor="ct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idx="1" type="body"/>
          </p:nvPr>
        </p:nvSpPr>
        <p:spPr>
          <a:xfrm>
            <a:off x="344500" y="1496175"/>
            <a:ext cx="61659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You know NumPy: The foundation of Python scientific computing (</a:t>
            </a:r>
            <a:r>
              <a:rPr lang="en" sz="1800">
                <a:latin typeface="Roboto Mono Medium"/>
                <a:ea typeface="Roboto Mono Medium"/>
                <a:cs typeface="Roboto Mono Medium"/>
                <a:sym typeface="Roboto Mono Medium"/>
              </a:rPr>
              <a:t>ndarray</a:t>
            </a:r>
            <a:r>
              <a:rPr lang="en" sz="1800"/>
              <a:t>, rich function library).</a:t>
            </a:r>
            <a:endParaRPr sz="1800"/>
          </a:p>
          <a:p>
            <a:pPr indent="-342900" lvl="0" marL="457200" rtl="0" algn="l">
              <a:lnSpc>
                <a:spcPct val="115000"/>
              </a:lnSpc>
              <a:spcBef>
                <a:spcPts val="1000"/>
              </a:spcBef>
              <a:spcAft>
                <a:spcPts val="0"/>
              </a:spcAft>
              <a:buSzPts val="1800"/>
              <a:buChar char="●"/>
            </a:pPr>
            <a:r>
              <a:rPr lang="en" sz="1800"/>
              <a:t>You've seen JAX: High-performance numerical computing, especially for ML research.</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jax.numpy</a:t>
            </a:r>
            <a:r>
              <a:rPr lang="en" sz="1800"/>
              <a:t> is designed to feel like NumPy, but better.</a:t>
            </a:r>
            <a:endParaRPr sz="1800"/>
          </a:p>
        </p:txBody>
      </p:sp>
      <p:sp>
        <p:nvSpPr>
          <p:cNvPr id="905" name="Google Shape;905;p8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Familiar API, Powerful New Engine</a:t>
            </a:r>
            <a:endParaRPr/>
          </a:p>
        </p:txBody>
      </p:sp>
      <p:pic>
        <p:nvPicPr>
          <p:cNvPr id="906" name="Google Shape;906;p89"/>
          <p:cNvPicPr preferRelativeResize="0"/>
          <p:nvPr/>
        </p:nvPicPr>
        <p:blipFill>
          <a:blip r:embed="rId3">
            <a:alphaModFix/>
          </a:blip>
          <a:stretch>
            <a:fillRect/>
          </a:stretch>
        </p:blipFill>
        <p:spPr>
          <a:xfrm>
            <a:off x="6898073" y="2814675"/>
            <a:ext cx="1838275" cy="1066195"/>
          </a:xfrm>
          <a:prstGeom prst="rect">
            <a:avLst/>
          </a:prstGeom>
          <a:noFill/>
          <a:ln>
            <a:noFill/>
          </a:ln>
        </p:spPr>
      </p:pic>
      <p:pic>
        <p:nvPicPr>
          <p:cNvPr id="907" name="Google Shape;907;p89"/>
          <p:cNvPicPr preferRelativeResize="0"/>
          <p:nvPr/>
        </p:nvPicPr>
        <p:blipFill>
          <a:blip r:embed="rId4">
            <a:alphaModFix/>
          </a:blip>
          <a:stretch>
            <a:fillRect/>
          </a:stretch>
        </p:blipFill>
        <p:spPr>
          <a:xfrm>
            <a:off x="7142388" y="1029125"/>
            <a:ext cx="1349625" cy="1349625"/>
          </a:xfrm>
          <a:prstGeom prst="rect">
            <a:avLst/>
          </a:prstGeom>
          <a:noFill/>
          <a:ln>
            <a:noFill/>
          </a:ln>
        </p:spPr>
      </p:pic>
      <p:sp>
        <p:nvSpPr>
          <p:cNvPr id="908" name="Google Shape;908;p89"/>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NumPy, the NumPy logo and any related marks are trademarks of the NumPy project</a:t>
            </a:r>
            <a:endParaRPr sz="900">
              <a:solidFill>
                <a:srgbClr val="80868B"/>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 name="Shape 1035"/>
        <p:cNvGrpSpPr/>
        <p:nvPr/>
      </p:nvGrpSpPr>
      <p:grpSpPr>
        <a:xfrm>
          <a:off x="0" y="0"/>
          <a:ext cx="0" cy="0"/>
          <a:chOff x="0" y="0"/>
          <a:chExt cx="0" cy="0"/>
        </a:xfrm>
      </p:grpSpPr>
      <p:sp>
        <p:nvSpPr>
          <p:cNvPr id="1036" name="Google Shape;1036;p107"/>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037" name="Google Shape;1037;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038" name="Google Shape;1038;p107"/>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 name="Shape 1042"/>
        <p:cNvGrpSpPr/>
        <p:nvPr/>
      </p:nvGrpSpPr>
      <p:grpSpPr>
        <a:xfrm>
          <a:off x="0" y="0"/>
          <a:ext cx="0" cy="0"/>
          <a:chOff x="0" y="0"/>
          <a:chExt cx="0" cy="0"/>
        </a:xfrm>
      </p:grpSpPr>
      <p:sp>
        <p:nvSpPr>
          <p:cNvPr id="1043" name="Google Shape;1043;p108"/>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044" name="Google Shape;1044;p10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p90"/>
          <p:cNvSpPr txBox="1"/>
          <p:nvPr>
            <p:ph idx="1" type="body"/>
          </p:nvPr>
        </p:nvSpPr>
        <p:spPr>
          <a:xfrm>
            <a:off x="344500" y="1038975"/>
            <a:ext cx="8309100" cy="3523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lt1"/>
              </a:buClr>
              <a:buSzPts val="1800"/>
              <a:buChar char="●"/>
            </a:pPr>
            <a:r>
              <a:rPr lang="en" sz="1800">
                <a:solidFill>
                  <a:schemeClr val="lt1"/>
                </a:solidFill>
              </a:rPr>
              <a:t>NumPy/PyTorch (Default): Operations run immediately as Python encounters them. Easy debugging, intuitive flow.</a:t>
            </a:r>
            <a:endParaRPr sz="1800">
              <a:solidFill>
                <a:schemeClr val="lt1"/>
              </a:solidFill>
            </a:endParaRPr>
          </a:p>
          <a:p>
            <a:pPr indent="-342900" lvl="0" marL="457200" rtl="0" algn="l">
              <a:lnSpc>
                <a:spcPct val="115000"/>
              </a:lnSpc>
              <a:spcBef>
                <a:spcPts val="1000"/>
              </a:spcBef>
              <a:spcAft>
                <a:spcPts val="0"/>
              </a:spcAft>
              <a:buClr>
                <a:schemeClr val="lt1"/>
              </a:buClr>
              <a:buSzPts val="1800"/>
              <a:buChar char="●"/>
            </a:pPr>
            <a:r>
              <a:rPr lang="en" sz="1800">
                <a:solidFill>
                  <a:schemeClr val="lt1"/>
                </a:solidFill>
              </a:rPr>
              <a:t>JAX: Uses </a:t>
            </a:r>
            <a:r>
              <a:rPr lang="en" sz="1800">
                <a:solidFill>
                  <a:schemeClr val="lt1"/>
                </a:solidFill>
                <a:latin typeface="Roboto Mono Medium"/>
                <a:ea typeface="Roboto Mono Medium"/>
                <a:cs typeface="Roboto Mono Medium"/>
                <a:sym typeface="Roboto Mono Medium"/>
              </a:rPr>
              <a:t>jax.jit</a:t>
            </a:r>
            <a:r>
              <a:rPr lang="en" sz="1800">
                <a:solidFill>
                  <a:schemeClr val="lt1"/>
                </a:solidFill>
              </a:rPr>
              <a:t> for Just-In-Time compilation via XLA (Accelerated Linear Algebra).</a:t>
            </a:r>
            <a:endParaRPr sz="1800">
              <a:solidFill>
                <a:schemeClr val="lt1"/>
              </a:solidFill>
            </a:endParaRPr>
          </a:p>
          <a:p>
            <a:pPr indent="-342900" lvl="1" marL="914400" rtl="0" algn="l">
              <a:lnSpc>
                <a:spcPct val="115000"/>
              </a:lnSpc>
              <a:spcBef>
                <a:spcPts val="1000"/>
              </a:spcBef>
              <a:spcAft>
                <a:spcPts val="0"/>
              </a:spcAft>
              <a:buClr>
                <a:schemeClr val="lt1"/>
              </a:buClr>
              <a:buSzPts val="1800"/>
              <a:buChar char="○"/>
            </a:pPr>
            <a:r>
              <a:rPr b="1" lang="en" sz="1800">
                <a:solidFill>
                  <a:schemeClr val="lt1"/>
                </a:solidFill>
              </a:rPr>
              <a:t>Tracing</a:t>
            </a:r>
            <a:r>
              <a:rPr lang="en" sz="1800">
                <a:solidFill>
                  <a:schemeClr val="lt1"/>
                </a:solidFill>
              </a:rPr>
              <a:t>: JAX traces the function once for given input shapes/types.</a:t>
            </a:r>
            <a:endParaRPr sz="1800">
              <a:solidFill>
                <a:schemeClr val="lt1"/>
              </a:solidFill>
            </a:endParaRPr>
          </a:p>
          <a:p>
            <a:pPr indent="-342900" lvl="1" marL="914400" rtl="0" algn="l">
              <a:lnSpc>
                <a:spcPct val="115000"/>
              </a:lnSpc>
              <a:spcBef>
                <a:spcPts val="1000"/>
              </a:spcBef>
              <a:spcAft>
                <a:spcPts val="0"/>
              </a:spcAft>
              <a:buClr>
                <a:schemeClr val="lt1"/>
              </a:buClr>
              <a:buSzPts val="1800"/>
              <a:buChar char="○"/>
            </a:pPr>
            <a:r>
              <a:rPr b="1" lang="en" sz="1800">
                <a:solidFill>
                  <a:schemeClr val="lt1"/>
                </a:solidFill>
              </a:rPr>
              <a:t>Optimization</a:t>
            </a:r>
            <a:r>
              <a:rPr lang="en" sz="1800">
                <a:solidFill>
                  <a:schemeClr val="lt1"/>
                </a:solidFill>
              </a:rPr>
              <a:t>: XLA optimizes and compiles the traced operations into efficient kernels (often fused).</a:t>
            </a:r>
            <a:endParaRPr sz="1800">
              <a:solidFill>
                <a:schemeClr val="lt1"/>
              </a:solidFill>
            </a:endParaRPr>
          </a:p>
          <a:p>
            <a:pPr indent="-342900" lvl="1" marL="914400" rtl="0" algn="l">
              <a:lnSpc>
                <a:spcPct val="115000"/>
              </a:lnSpc>
              <a:spcBef>
                <a:spcPts val="1000"/>
              </a:spcBef>
              <a:spcAft>
                <a:spcPts val="1000"/>
              </a:spcAft>
              <a:buClr>
                <a:schemeClr val="lt1"/>
              </a:buClr>
              <a:buSzPts val="1800"/>
              <a:buChar char="○"/>
            </a:pPr>
            <a:r>
              <a:rPr b="1" lang="en" sz="1800">
                <a:solidFill>
                  <a:schemeClr val="lt1"/>
                </a:solidFill>
              </a:rPr>
              <a:t>Execution</a:t>
            </a:r>
            <a:r>
              <a:rPr lang="en" sz="1800">
                <a:solidFill>
                  <a:schemeClr val="lt1"/>
                </a:solidFill>
              </a:rPr>
              <a:t>: Subsequent calls with compatible inputs use the fast, compiled code.</a:t>
            </a:r>
            <a:endParaRPr sz="1800">
              <a:solidFill>
                <a:schemeClr val="lt1"/>
              </a:solidFill>
            </a:endParaRPr>
          </a:p>
        </p:txBody>
      </p:sp>
      <p:sp>
        <p:nvSpPr>
          <p:cNvPr id="914" name="Google Shape;914;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C4043"/>
                </a:solidFill>
              </a:rPr>
              <a:t>NumPy/PyTorch = Eager, JAX = JIT Compiled</a:t>
            </a:r>
            <a:endParaRPr>
              <a:solidFill>
                <a:srgbClr val="3C40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18" name="Shape 918"/>
        <p:cNvGrpSpPr/>
        <p:nvPr/>
      </p:nvGrpSpPr>
      <p:grpSpPr>
        <a:xfrm>
          <a:off x="0" y="0"/>
          <a:ext cx="0" cy="0"/>
          <a:chOff x="0" y="0"/>
          <a:chExt cx="0" cy="0"/>
        </a:xfrm>
      </p:grpSpPr>
      <p:sp>
        <p:nvSpPr>
          <p:cNvPr id="919" name="Google Shape;919;p91"/>
          <p:cNvSpPr txBox="1"/>
          <p:nvPr/>
        </p:nvSpPr>
        <p:spPr>
          <a:xfrm>
            <a:off x="375525" y="933125"/>
            <a:ext cx="8352600" cy="2834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def</a:t>
            </a:r>
            <a:r>
              <a:rPr lang="en" sz="1100">
                <a:solidFill>
                  <a:srgbClr val="DBB7FF"/>
                </a:solidFill>
                <a:latin typeface="Roboto Mono"/>
                <a:ea typeface="Roboto Mono"/>
                <a:cs typeface="Roboto Mono"/>
                <a:sym typeface="Roboto Mono"/>
              </a:rPr>
              <a:t> np_function</a:t>
            </a:r>
            <a:r>
              <a:rPr lang="en" sz="1100">
                <a:solidFill>
                  <a:srgbClr val="F0F3F6"/>
                </a:solidFill>
                <a:latin typeface="Roboto Mono"/>
                <a:ea typeface="Roboto Mono"/>
                <a:cs typeface="Roboto Mono"/>
                <a:sym typeface="Roboto Mono"/>
              </a:rPr>
              <a:t>(x):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np.sin(np.cos(x))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np.tanh(x)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def</a:t>
            </a:r>
            <a:r>
              <a:rPr lang="en" sz="1100">
                <a:solidFill>
                  <a:srgbClr val="DBB7FF"/>
                </a:solidFill>
                <a:latin typeface="Roboto Mono"/>
                <a:ea typeface="Roboto Mono"/>
                <a:cs typeface="Roboto Mono"/>
                <a:sym typeface="Roboto Mono"/>
              </a:rPr>
              <a:t> jnp_function</a:t>
            </a:r>
            <a:r>
              <a:rPr lang="en" sz="1100">
                <a:solidFill>
                  <a:srgbClr val="F0F3F6"/>
                </a:solidFill>
                <a:latin typeface="Roboto Mono"/>
                <a:ea typeface="Roboto Mono"/>
                <a:cs typeface="Roboto Mono"/>
                <a:sym typeface="Roboto Mono"/>
              </a:rPr>
              <a:t>(x):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jnp.sin(jnp.cos(x))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jnp.tanh(x)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jit_function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jax.jit(jnp_function)</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x_np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np.ones((</a:t>
            </a:r>
            <a:r>
              <a:rPr lang="en" sz="1100">
                <a:solidFill>
                  <a:srgbClr val="91CBFF"/>
                </a:solidFill>
                <a:latin typeface="Roboto Mono"/>
                <a:ea typeface="Roboto Mono"/>
                <a:cs typeface="Roboto Mono"/>
                <a:sym typeface="Roboto Mono"/>
              </a:rPr>
              <a:t>1000</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1000</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x_jnp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jnp.ones((</a:t>
            </a:r>
            <a:r>
              <a:rPr lang="en" sz="1100">
                <a:solidFill>
                  <a:srgbClr val="91CBFF"/>
                </a:solidFill>
                <a:latin typeface="Roboto Mono"/>
                <a:ea typeface="Roboto Mono"/>
                <a:cs typeface="Roboto Mono"/>
                <a:sym typeface="Roboto Mono"/>
              </a:rPr>
              <a:t>1000</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1000</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timeit np_function(x_np) </a:t>
            </a:r>
            <a:r>
              <a:rPr lang="en" sz="1100">
                <a:solidFill>
                  <a:srgbClr val="BDC4CC"/>
                </a:solidFill>
                <a:latin typeface="Roboto Mono"/>
                <a:ea typeface="Roboto Mono"/>
                <a:cs typeface="Roboto Mono"/>
                <a:sym typeface="Roboto Mono"/>
              </a:rPr>
              <a:t># Slower</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timeit jit_function(x_jnp).block_until_ready() </a:t>
            </a:r>
            <a:r>
              <a:rPr lang="en" sz="1100">
                <a:solidFill>
                  <a:srgbClr val="BDC4CC"/>
                </a:solidFill>
                <a:latin typeface="Roboto Mono"/>
                <a:ea typeface="Roboto Mono"/>
                <a:cs typeface="Roboto Mono"/>
                <a:sym typeface="Roboto Mono"/>
              </a:rPr>
              <a:t># Much Faster (after first run)</a:t>
            </a:r>
            <a:endParaRPr sz="1100">
              <a:solidFill>
                <a:srgbClr val="FF9492"/>
              </a:solidFill>
              <a:latin typeface="Roboto Mono"/>
              <a:ea typeface="Roboto Mono"/>
              <a:cs typeface="Roboto Mono"/>
              <a:sym typeface="Roboto Mono"/>
            </a:endParaRPr>
          </a:p>
        </p:txBody>
      </p:sp>
      <p:sp>
        <p:nvSpPr>
          <p:cNvPr id="920" name="Google Shape;920;p9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NumPy/PyTorch = Eager, JAX = JIT Compiled</a:t>
            </a:r>
            <a:endParaRPr>
              <a:solidFill>
                <a:schemeClr val="lt2"/>
              </a:solidFill>
            </a:endParaRPr>
          </a:p>
        </p:txBody>
      </p:sp>
      <p:sp>
        <p:nvSpPr>
          <p:cNvPr id="921" name="Google Shape;921;p91"/>
          <p:cNvSpPr txBox="1"/>
          <p:nvPr/>
        </p:nvSpPr>
        <p:spPr>
          <a:xfrm>
            <a:off x="386650" y="3902575"/>
            <a:ext cx="8341500" cy="6156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highlight>
                  <a:srgbClr val="FFFFFF"/>
                </a:highlight>
                <a:latin typeface="Courier New"/>
                <a:ea typeface="Courier New"/>
                <a:cs typeface="Courier New"/>
                <a:sym typeface="Courier New"/>
              </a:rPr>
              <a:t>178 ms</a:t>
            </a:r>
            <a:r>
              <a:rPr lang="en">
                <a:solidFill>
                  <a:schemeClr val="dk1"/>
                </a:solidFill>
                <a:highlight>
                  <a:srgbClr val="FFFFFF"/>
                </a:highlight>
                <a:latin typeface="Courier New"/>
                <a:ea typeface="Courier New"/>
                <a:cs typeface="Courier New"/>
                <a:sym typeface="Courier New"/>
              </a:rPr>
              <a:t> ± 132 ms per loop (mean ± std. dev. of 7 runs, 1 loop each)</a:t>
            </a:r>
            <a:endParaRPr>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a:solidFill>
                  <a:schemeClr val="dk1"/>
                </a:solidFill>
                <a:highlight>
                  <a:srgbClr val="FFFFFF"/>
                </a:highlight>
                <a:latin typeface="Courier New"/>
                <a:ea typeface="Courier New"/>
                <a:cs typeface="Courier New"/>
                <a:sym typeface="Courier New"/>
              </a:rPr>
              <a:t>9.63 ms</a:t>
            </a:r>
            <a:r>
              <a:rPr lang="en">
                <a:solidFill>
                  <a:schemeClr val="dk1"/>
                </a:solidFill>
                <a:highlight>
                  <a:srgbClr val="FFFFFF"/>
                </a:highlight>
                <a:latin typeface="Courier New"/>
                <a:ea typeface="Courier New"/>
                <a:cs typeface="Courier New"/>
                <a:sym typeface="Courier New"/>
              </a:rPr>
              <a:t> ± 21.9 µs per loop (mean ± std. dev. of 7 runs, 100 loops each)</a:t>
            </a:r>
            <a:endParaRPr>
              <a:solidFill>
                <a:schemeClr val="dk1"/>
              </a:solidFill>
              <a:latin typeface="Roboto"/>
              <a:ea typeface="Roboto"/>
              <a:cs typeface="Roboto"/>
              <a:sym typeface="Roboto"/>
            </a:endParaRPr>
          </a:p>
        </p:txBody>
      </p:sp>
      <p:sp>
        <p:nvSpPr>
          <p:cNvPr id="922" name="Google Shape;922;p91"/>
          <p:cNvSpPr txBox="1"/>
          <p:nvPr/>
        </p:nvSpPr>
        <p:spPr>
          <a:xfrm>
            <a:off x="0" y="4574625"/>
            <a:ext cx="9144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lt2"/>
                </a:solidFill>
                <a:latin typeface="Roboto"/>
                <a:ea typeface="Roboto"/>
                <a:cs typeface="Roboto"/>
                <a:sym typeface="Roboto"/>
              </a:rPr>
              <a:t>An 18X speedup!</a:t>
            </a:r>
            <a:endParaRPr sz="1600">
              <a:solidFill>
                <a:schemeClr val="lt2"/>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6" name="Shape 926"/>
        <p:cNvGrpSpPr/>
        <p:nvPr/>
      </p:nvGrpSpPr>
      <p:grpSpPr>
        <a:xfrm>
          <a:off x="0" y="0"/>
          <a:ext cx="0" cy="0"/>
          <a:chOff x="0" y="0"/>
          <a:chExt cx="0" cy="0"/>
        </a:xfrm>
      </p:grpSpPr>
      <p:sp>
        <p:nvSpPr>
          <p:cNvPr id="927" name="Google Shape;927;p92"/>
          <p:cNvSpPr txBox="1"/>
          <p:nvPr>
            <p:ph idx="1" type="body"/>
          </p:nvPr>
        </p:nvSpPr>
        <p:spPr>
          <a:xfrm>
            <a:off x="344500" y="1038975"/>
            <a:ext cx="4062300" cy="780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b="1" lang="en" sz="1800">
                <a:solidFill>
                  <a:schemeClr val="lt1"/>
                </a:solidFill>
              </a:rPr>
              <a:t>NumPy</a:t>
            </a:r>
            <a:r>
              <a:rPr lang="en" sz="1800">
                <a:solidFill>
                  <a:schemeClr val="lt1"/>
                </a:solidFill>
              </a:rPr>
              <a:t>: Arrays can be changed in-place. Standard Python behavior.</a:t>
            </a:r>
            <a:endParaRPr sz="1800">
              <a:solidFill>
                <a:schemeClr val="lt1"/>
              </a:solidFill>
            </a:endParaRPr>
          </a:p>
        </p:txBody>
      </p:sp>
      <p:sp>
        <p:nvSpPr>
          <p:cNvPr id="928" name="Google Shape;928;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C4043"/>
                </a:solidFill>
              </a:rPr>
              <a:t>NumPy = Mutable, JAX = Immutable</a:t>
            </a:r>
            <a:endParaRPr>
              <a:solidFill>
                <a:srgbClr val="3C4043"/>
              </a:solidFill>
            </a:endParaRPr>
          </a:p>
        </p:txBody>
      </p:sp>
      <p:sp>
        <p:nvSpPr>
          <p:cNvPr id="929" name="Google Shape;929;p92"/>
          <p:cNvSpPr txBox="1"/>
          <p:nvPr>
            <p:ph idx="1" type="body"/>
          </p:nvPr>
        </p:nvSpPr>
        <p:spPr>
          <a:xfrm>
            <a:off x="344500" y="2334375"/>
            <a:ext cx="4062300" cy="2185800"/>
          </a:xfrm>
          <a:prstGeom prst="rect">
            <a:avLst/>
          </a:prstGeom>
          <a:solidFill>
            <a:schemeClr val="dk1"/>
          </a:solidFill>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NumPy Example</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F9492"/>
                </a:solidFill>
                <a:latin typeface="Roboto Mono"/>
                <a:ea typeface="Roboto Mono"/>
                <a:cs typeface="Roboto Mono"/>
                <a:sym typeface="Roboto Mono"/>
              </a:rPr>
              <a:t>import</a:t>
            </a:r>
            <a:r>
              <a:rPr lang="en" sz="1000">
                <a:solidFill>
                  <a:srgbClr val="F0F3F6"/>
                </a:solidFill>
                <a:latin typeface="Roboto Mono"/>
                <a:ea typeface="Roboto Mono"/>
                <a:cs typeface="Roboto Mono"/>
                <a:sym typeface="Roboto Mono"/>
              </a:rPr>
              <a:t> numpy </a:t>
            </a:r>
            <a:r>
              <a:rPr lang="en" sz="1000">
                <a:solidFill>
                  <a:srgbClr val="FF9492"/>
                </a:solidFill>
                <a:latin typeface="Roboto Mono"/>
                <a:ea typeface="Roboto Mono"/>
                <a:cs typeface="Roboto Mono"/>
                <a:sym typeface="Roboto Mono"/>
              </a:rPr>
              <a:t>as</a:t>
            </a:r>
            <a:r>
              <a:rPr lang="en" sz="1000">
                <a:solidFill>
                  <a:srgbClr val="F0F3F6"/>
                </a:solidFill>
                <a:latin typeface="Roboto Mono"/>
                <a:ea typeface="Roboto Mono"/>
                <a:cs typeface="Roboto Mono"/>
                <a:sym typeface="Roboto Mono"/>
              </a:rPr>
              <a:t> np</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0F3F6"/>
                </a:solidFill>
                <a:latin typeface="Roboto Mono"/>
                <a:ea typeface="Roboto Mono"/>
                <a:cs typeface="Roboto Mono"/>
                <a:sym typeface="Roboto Mono"/>
              </a:rPr>
              <a:t>a_np </a:t>
            </a:r>
            <a:r>
              <a:rPr lang="en" sz="1000">
                <a:solidFill>
                  <a:srgbClr val="FF9492"/>
                </a:solidFill>
                <a:latin typeface="Roboto Mono"/>
                <a:ea typeface="Roboto Mono"/>
                <a:cs typeface="Roboto Mono"/>
                <a:sym typeface="Roboto Mono"/>
              </a:rPr>
              <a:t>=</a:t>
            </a:r>
            <a:r>
              <a:rPr lang="en" sz="1000">
                <a:solidFill>
                  <a:srgbClr val="F0F3F6"/>
                </a:solidFill>
                <a:latin typeface="Roboto Mono"/>
                <a:ea typeface="Roboto Mono"/>
                <a:cs typeface="Roboto Mono"/>
                <a:sym typeface="Roboto Mono"/>
              </a:rPr>
              <a:t> np.arange(</a:t>
            </a:r>
            <a:r>
              <a:rPr lang="en" sz="1000">
                <a:solidFill>
                  <a:srgbClr val="91CBFF"/>
                </a:solidFill>
                <a:latin typeface="Roboto Mono"/>
                <a:ea typeface="Roboto Mono"/>
                <a:cs typeface="Roboto Mono"/>
                <a:sym typeface="Roboto Mono"/>
              </a:rPr>
              <a:t>4</a:t>
            </a:r>
            <a:r>
              <a:rPr lang="en" sz="1000">
                <a:solidFill>
                  <a:srgbClr val="F0F3F6"/>
                </a:solidFill>
                <a:latin typeface="Roboto Mono"/>
                <a:ea typeface="Roboto Mono"/>
                <a:cs typeface="Roboto Mono"/>
                <a:sym typeface="Roboto Mono"/>
              </a:rPr>
              <a:t>.)</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91CBFF"/>
                </a:solidFill>
                <a:latin typeface="Roboto Mono"/>
                <a:ea typeface="Roboto Mono"/>
                <a:cs typeface="Roboto Mono"/>
                <a:sym typeface="Roboto Mono"/>
              </a:rPr>
              <a:t>print</a:t>
            </a:r>
            <a:r>
              <a:rPr lang="en" sz="1000">
                <a:solidFill>
                  <a:srgbClr val="F0F3F6"/>
                </a:solidFill>
                <a:latin typeface="Roboto Mono"/>
                <a:ea typeface="Roboto Mono"/>
                <a:cs typeface="Roboto Mono"/>
                <a:sym typeface="Roboto Mono"/>
              </a:rPr>
              <a:t>(</a:t>
            </a:r>
            <a:r>
              <a:rPr lang="en" sz="1000">
                <a:solidFill>
                  <a:srgbClr val="ADDCFF"/>
                </a:solidFill>
                <a:latin typeface="Roboto Mono"/>
                <a:ea typeface="Roboto Mono"/>
                <a:cs typeface="Roboto Mono"/>
                <a:sym typeface="Roboto Mono"/>
              </a:rPr>
              <a:t>"Original:"</a:t>
            </a:r>
            <a:r>
              <a:rPr lang="en" sz="1000">
                <a:solidFill>
                  <a:srgbClr val="F0F3F6"/>
                </a:solidFill>
                <a:latin typeface="Roboto Mono"/>
                <a:ea typeface="Roboto Mono"/>
                <a:cs typeface="Roboto Mono"/>
                <a:sym typeface="Roboto Mono"/>
              </a:rPr>
              <a:t>, a_np)</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0F3F6"/>
                </a:solidFill>
                <a:latin typeface="Roboto Mono"/>
                <a:ea typeface="Roboto Mono"/>
                <a:cs typeface="Roboto Mono"/>
                <a:sym typeface="Roboto Mono"/>
              </a:rPr>
              <a:t>a_np[</a:t>
            </a:r>
            <a:r>
              <a:rPr lang="en" sz="1000">
                <a:solidFill>
                  <a:srgbClr val="91CBFF"/>
                </a:solidFill>
                <a:latin typeface="Roboto Mono"/>
                <a:ea typeface="Roboto Mono"/>
                <a:cs typeface="Roboto Mono"/>
                <a:sym typeface="Roboto Mono"/>
              </a:rPr>
              <a:t>0</a:t>
            </a:r>
            <a:r>
              <a:rPr lang="en" sz="1000">
                <a:solidFill>
                  <a:srgbClr val="F0F3F6"/>
                </a:solidFill>
                <a:latin typeface="Roboto Mono"/>
                <a:ea typeface="Roboto Mono"/>
                <a:cs typeface="Roboto Mono"/>
                <a:sym typeface="Roboto Mono"/>
              </a:rPr>
              <a:t>] </a:t>
            </a:r>
            <a:r>
              <a:rPr lang="en" sz="1000">
                <a:solidFill>
                  <a:srgbClr val="FF9492"/>
                </a:solidFill>
                <a:latin typeface="Roboto Mono"/>
                <a:ea typeface="Roboto Mono"/>
                <a:cs typeface="Roboto Mono"/>
                <a:sym typeface="Roboto Mono"/>
              </a:rPr>
              <a:t>=</a:t>
            </a:r>
            <a:r>
              <a:rPr lang="en" sz="1000">
                <a:solidFill>
                  <a:srgbClr val="91CBFF"/>
                </a:solidFill>
                <a:latin typeface="Roboto Mono"/>
                <a:ea typeface="Roboto Mono"/>
                <a:cs typeface="Roboto Mono"/>
                <a:sym typeface="Roboto Mono"/>
              </a:rPr>
              <a:t> 100.0</a:t>
            </a:r>
            <a:r>
              <a:rPr lang="en" sz="1000">
                <a:solidFill>
                  <a:srgbClr val="BDC4CC"/>
                </a:solidFill>
                <a:latin typeface="Roboto Mono"/>
                <a:ea typeface="Roboto Mono"/>
                <a:cs typeface="Roboto Mono"/>
                <a:sym typeface="Roboto Mono"/>
              </a:rPr>
              <a:t> # Modify in-place</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91CBFF"/>
                </a:solidFill>
                <a:latin typeface="Roboto Mono"/>
                <a:ea typeface="Roboto Mono"/>
                <a:cs typeface="Roboto Mono"/>
                <a:sym typeface="Roboto Mono"/>
              </a:rPr>
              <a:t>print</a:t>
            </a:r>
            <a:r>
              <a:rPr lang="en" sz="1000">
                <a:solidFill>
                  <a:srgbClr val="F0F3F6"/>
                </a:solidFill>
                <a:latin typeface="Roboto Mono"/>
                <a:ea typeface="Roboto Mono"/>
                <a:cs typeface="Roboto Mono"/>
                <a:sym typeface="Roboto Mono"/>
              </a:rPr>
              <a:t>(</a:t>
            </a:r>
            <a:r>
              <a:rPr lang="en" sz="1000">
                <a:solidFill>
                  <a:srgbClr val="ADDCFF"/>
                </a:solidFill>
                <a:latin typeface="Roboto Mono"/>
                <a:ea typeface="Roboto Mono"/>
                <a:cs typeface="Roboto Mono"/>
                <a:sym typeface="Roboto Mono"/>
              </a:rPr>
              <a:t>"Modified:"</a:t>
            </a:r>
            <a:r>
              <a:rPr lang="en" sz="1000">
                <a:solidFill>
                  <a:srgbClr val="F0F3F6"/>
                </a:solidFill>
                <a:latin typeface="Roboto Mono"/>
                <a:ea typeface="Roboto Mono"/>
                <a:cs typeface="Roboto Mono"/>
                <a:sym typeface="Roboto Mono"/>
              </a:rPr>
              <a:t>, a_np)</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Output:</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Original: [0. 1. 2. 3.]</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Modified: [100. 1.   2.   3.]</a:t>
            </a:r>
            <a:endParaRPr sz="1000">
              <a:solidFill>
                <a:srgbClr val="F0F3F6"/>
              </a:solidFill>
              <a:latin typeface="Roboto Mono"/>
              <a:ea typeface="Roboto Mono"/>
              <a:cs typeface="Roboto Mono"/>
              <a:sym typeface="Roboto Mono"/>
            </a:endParaRPr>
          </a:p>
        </p:txBody>
      </p:sp>
      <p:sp>
        <p:nvSpPr>
          <p:cNvPr id="930" name="Google Shape;930;p92"/>
          <p:cNvSpPr txBox="1"/>
          <p:nvPr>
            <p:ph idx="1" type="body"/>
          </p:nvPr>
        </p:nvSpPr>
        <p:spPr>
          <a:xfrm>
            <a:off x="4633065" y="1038975"/>
            <a:ext cx="4062300" cy="1098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b="1" lang="en" sz="1800">
                <a:solidFill>
                  <a:schemeClr val="lt1"/>
                </a:solidFill>
              </a:rPr>
              <a:t>JAX</a:t>
            </a:r>
            <a:r>
              <a:rPr lang="en" sz="1800">
                <a:solidFill>
                  <a:schemeClr val="lt1"/>
                </a:solidFill>
              </a:rPr>
              <a:t>: Arrays cannot be changed in-place. Returns a new array. Functional style.</a:t>
            </a:r>
            <a:endParaRPr sz="1800">
              <a:solidFill>
                <a:schemeClr val="lt1"/>
              </a:solidFill>
            </a:endParaRPr>
          </a:p>
        </p:txBody>
      </p:sp>
      <p:sp>
        <p:nvSpPr>
          <p:cNvPr id="931" name="Google Shape;931;p92"/>
          <p:cNvSpPr txBox="1"/>
          <p:nvPr>
            <p:ph idx="1" type="body"/>
          </p:nvPr>
        </p:nvSpPr>
        <p:spPr>
          <a:xfrm>
            <a:off x="4633077" y="2334375"/>
            <a:ext cx="4062300" cy="2416500"/>
          </a:xfrm>
          <a:prstGeom prst="rect">
            <a:avLst/>
          </a:prstGeom>
          <a:solidFill>
            <a:schemeClr val="dk1"/>
          </a:solidFill>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JAX Example</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F9492"/>
                </a:solidFill>
                <a:latin typeface="Roboto Mono"/>
                <a:ea typeface="Roboto Mono"/>
                <a:cs typeface="Roboto Mono"/>
                <a:sym typeface="Roboto Mono"/>
              </a:rPr>
              <a:t>import</a:t>
            </a:r>
            <a:r>
              <a:rPr lang="en" sz="1000">
                <a:solidFill>
                  <a:srgbClr val="F0F3F6"/>
                </a:solidFill>
                <a:latin typeface="Roboto Mono"/>
                <a:ea typeface="Roboto Mono"/>
                <a:cs typeface="Roboto Mono"/>
                <a:sym typeface="Roboto Mono"/>
              </a:rPr>
              <a:t> jax.numpy </a:t>
            </a:r>
            <a:r>
              <a:rPr lang="en" sz="1000">
                <a:solidFill>
                  <a:srgbClr val="FF9492"/>
                </a:solidFill>
                <a:latin typeface="Roboto Mono"/>
                <a:ea typeface="Roboto Mono"/>
                <a:cs typeface="Roboto Mono"/>
                <a:sym typeface="Roboto Mono"/>
              </a:rPr>
              <a:t>as</a:t>
            </a:r>
            <a:r>
              <a:rPr lang="en" sz="1000">
                <a:solidFill>
                  <a:srgbClr val="F0F3F6"/>
                </a:solidFill>
                <a:latin typeface="Roboto Mono"/>
                <a:ea typeface="Roboto Mono"/>
                <a:cs typeface="Roboto Mono"/>
                <a:sym typeface="Roboto Mono"/>
              </a:rPr>
              <a:t> jnp</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0F3F6"/>
                </a:solidFill>
                <a:latin typeface="Roboto Mono"/>
                <a:ea typeface="Roboto Mono"/>
                <a:cs typeface="Roboto Mono"/>
                <a:sym typeface="Roboto Mono"/>
              </a:rPr>
              <a:t>a_jnp </a:t>
            </a:r>
            <a:r>
              <a:rPr lang="en" sz="1000">
                <a:solidFill>
                  <a:srgbClr val="FF9492"/>
                </a:solidFill>
                <a:latin typeface="Roboto Mono"/>
                <a:ea typeface="Roboto Mono"/>
                <a:cs typeface="Roboto Mono"/>
                <a:sym typeface="Roboto Mono"/>
              </a:rPr>
              <a:t>=</a:t>
            </a:r>
            <a:r>
              <a:rPr lang="en" sz="1000">
                <a:solidFill>
                  <a:srgbClr val="F0F3F6"/>
                </a:solidFill>
                <a:latin typeface="Roboto Mono"/>
                <a:ea typeface="Roboto Mono"/>
                <a:cs typeface="Roboto Mono"/>
                <a:sym typeface="Roboto Mono"/>
              </a:rPr>
              <a:t> jnp.arange(</a:t>
            </a:r>
            <a:r>
              <a:rPr lang="en" sz="1000">
                <a:solidFill>
                  <a:srgbClr val="91CBFF"/>
                </a:solidFill>
                <a:latin typeface="Roboto Mono"/>
                <a:ea typeface="Roboto Mono"/>
                <a:cs typeface="Roboto Mono"/>
                <a:sym typeface="Roboto Mono"/>
              </a:rPr>
              <a:t>4</a:t>
            </a:r>
            <a:r>
              <a:rPr lang="en" sz="1000">
                <a:solidFill>
                  <a:srgbClr val="F0F3F6"/>
                </a:solidFill>
                <a:latin typeface="Roboto Mono"/>
                <a:ea typeface="Roboto Mono"/>
                <a:cs typeface="Roboto Mono"/>
                <a:sym typeface="Roboto Mono"/>
              </a:rPr>
              <a:t>.)</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a_jnp[0] = 100.0 # &lt;-- This causes a TypeError!</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Use the .at[].set() syntax (or add, min, max...)</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F0F3F6"/>
                </a:solidFill>
                <a:latin typeface="Roboto Mono"/>
                <a:ea typeface="Roboto Mono"/>
                <a:cs typeface="Roboto Mono"/>
                <a:sym typeface="Roboto Mono"/>
              </a:rPr>
              <a:t>b_jnp </a:t>
            </a:r>
            <a:r>
              <a:rPr lang="en" sz="1000">
                <a:solidFill>
                  <a:srgbClr val="FF9492"/>
                </a:solidFill>
                <a:latin typeface="Roboto Mono"/>
                <a:ea typeface="Roboto Mono"/>
                <a:cs typeface="Roboto Mono"/>
                <a:sym typeface="Roboto Mono"/>
              </a:rPr>
              <a:t>=</a:t>
            </a:r>
            <a:r>
              <a:rPr lang="en" sz="1000">
                <a:solidFill>
                  <a:srgbClr val="F0F3F6"/>
                </a:solidFill>
                <a:latin typeface="Roboto Mono"/>
                <a:ea typeface="Roboto Mono"/>
                <a:cs typeface="Roboto Mono"/>
                <a:sym typeface="Roboto Mono"/>
              </a:rPr>
              <a:t> a_jnp.at[</a:t>
            </a:r>
            <a:r>
              <a:rPr lang="en" sz="1000">
                <a:solidFill>
                  <a:srgbClr val="91CBFF"/>
                </a:solidFill>
                <a:latin typeface="Roboto Mono"/>
                <a:ea typeface="Roboto Mono"/>
                <a:cs typeface="Roboto Mono"/>
                <a:sym typeface="Roboto Mono"/>
              </a:rPr>
              <a:t>0</a:t>
            </a:r>
            <a:r>
              <a:rPr lang="en" sz="1000">
                <a:solidFill>
                  <a:srgbClr val="F0F3F6"/>
                </a:solidFill>
                <a:latin typeface="Roboto Mono"/>
                <a:ea typeface="Roboto Mono"/>
                <a:cs typeface="Roboto Mono"/>
                <a:sym typeface="Roboto Mono"/>
              </a:rPr>
              <a:t>].set(</a:t>
            </a:r>
            <a:r>
              <a:rPr lang="en" sz="1000">
                <a:solidFill>
                  <a:srgbClr val="91CBFF"/>
                </a:solidFill>
                <a:latin typeface="Roboto Mono"/>
                <a:ea typeface="Roboto Mono"/>
                <a:cs typeface="Roboto Mono"/>
                <a:sym typeface="Roboto Mono"/>
              </a:rPr>
              <a:t>100.0</a:t>
            </a:r>
            <a:r>
              <a:rPr lang="en" sz="1000">
                <a:solidFill>
                  <a:srgbClr val="F0F3F6"/>
                </a:solidFill>
                <a:latin typeface="Roboto Mono"/>
                <a:ea typeface="Roboto Mono"/>
                <a:cs typeface="Roboto Mono"/>
                <a:sym typeface="Roboto Mono"/>
              </a:rPr>
              <a:t>) </a:t>
            </a:r>
            <a:r>
              <a:rPr lang="en" sz="1000">
                <a:solidFill>
                  <a:srgbClr val="BDC4CC"/>
                </a:solidFill>
                <a:latin typeface="Roboto Mono"/>
                <a:ea typeface="Roboto Mono"/>
                <a:cs typeface="Roboto Mono"/>
                <a:sym typeface="Roboto Mono"/>
              </a:rPr>
              <a:t># New array</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91CBFF"/>
                </a:solidFill>
                <a:latin typeface="Roboto Mono"/>
                <a:ea typeface="Roboto Mono"/>
                <a:cs typeface="Roboto Mono"/>
                <a:sym typeface="Roboto Mono"/>
              </a:rPr>
              <a:t>print</a:t>
            </a:r>
            <a:r>
              <a:rPr lang="en" sz="1000">
                <a:solidFill>
                  <a:srgbClr val="F0F3F6"/>
                </a:solidFill>
                <a:latin typeface="Roboto Mono"/>
                <a:ea typeface="Roboto Mono"/>
                <a:cs typeface="Roboto Mono"/>
                <a:sym typeface="Roboto Mono"/>
              </a:rPr>
              <a:t>(</a:t>
            </a:r>
            <a:r>
              <a:rPr lang="en" sz="1000">
                <a:solidFill>
                  <a:srgbClr val="FF9492"/>
                </a:solidFill>
                <a:latin typeface="Roboto Mono"/>
                <a:ea typeface="Roboto Mono"/>
                <a:cs typeface="Roboto Mono"/>
                <a:sym typeface="Roboto Mono"/>
              </a:rPr>
              <a:t>f</a:t>
            </a:r>
            <a:r>
              <a:rPr lang="en" sz="1000">
                <a:solidFill>
                  <a:srgbClr val="ADDCFF"/>
                </a:solidFill>
                <a:latin typeface="Roboto Mono"/>
                <a:ea typeface="Roboto Mono"/>
                <a:cs typeface="Roboto Mono"/>
                <a:sym typeface="Roboto Mono"/>
              </a:rPr>
              <a:t>'</a:t>
            </a:r>
            <a:r>
              <a:rPr lang="en" sz="1000">
                <a:solidFill>
                  <a:srgbClr val="FF9492"/>
                </a:solidFill>
                <a:latin typeface="Roboto Mono"/>
                <a:ea typeface="Roboto Mono"/>
                <a:cs typeface="Roboto Mono"/>
                <a:sym typeface="Roboto Mono"/>
              </a:rPr>
              <a:t>{</a:t>
            </a:r>
            <a:r>
              <a:rPr lang="en" sz="1000">
                <a:solidFill>
                  <a:srgbClr val="F0F3F6"/>
                </a:solidFill>
                <a:latin typeface="Roboto Mono"/>
                <a:ea typeface="Roboto Mono"/>
                <a:cs typeface="Roboto Mono"/>
                <a:sym typeface="Roboto Mono"/>
              </a:rPr>
              <a:t>a_jnp </a:t>
            </a:r>
            <a:r>
              <a:rPr lang="en" sz="1000">
                <a:solidFill>
                  <a:srgbClr val="FF9492"/>
                </a:solidFill>
                <a:latin typeface="Roboto Mono"/>
                <a:ea typeface="Roboto Mono"/>
                <a:cs typeface="Roboto Mono"/>
                <a:sym typeface="Roboto Mono"/>
              </a:rPr>
              <a:t>is</a:t>
            </a:r>
            <a:r>
              <a:rPr lang="en" sz="1000">
                <a:solidFill>
                  <a:srgbClr val="F0F3F6"/>
                </a:solidFill>
                <a:latin typeface="Roboto Mono"/>
                <a:ea typeface="Roboto Mono"/>
                <a:cs typeface="Roboto Mono"/>
                <a:sym typeface="Roboto Mono"/>
              </a:rPr>
              <a:t> b_jnp = </a:t>
            </a:r>
            <a:r>
              <a:rPr lang="en" sz="1000">
                <a:solidFill>
                  <a:srgbClr val="FF9492"/>
                </a:solidFill>
                <a:latin typeface="Roboto Mono"/>
                <a:ea typeface="Roboto Mono"/>
                <a:cs typeface="Roboto Mono"/>
                <a:sym typeface="Roboto Mono"/>
              </a:rPr>
              <a:t>}</a:t>
            </a:r>
            <a:r>
              <a:rPr lang="en" sz="1000">
                <a:solidFill>
                  <a:srgbClr val="ADDCFF"/>
                </a:solidFill>
                <a:latin typeface="Roboto Mono"/>
                <a:ea typeface="Roboto Mono"/>
                <a:cs typeface="Roboto Mono"/>
                <a:sym typeface="Roboto Mono"/>
              </a:rPr>
              <a:t>'</a:t>
            </a:r>
            <a:r>
              <a:rPr lang="en" sz="1000">
                <a:solidFill>
                  <a:srgbClr val="F0F3F6"/>
                </a:solidFill>
                <a:latin typeface="Roboto Mono"/>
                <a:ea typeface="Roboto Mono"/>
                <a:cs typeface="Roboto Mono"/>
                <a:sym typeface="Roboto Mono"/>
              </a:rPr>
              <a:t>)</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Output:</a:t>
            </a:r>
            <a:endParaRPr sz="10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000">
                <a:solidFill>
                  <a:srgbClr val="BDC4CC"/>
                </a:solidFill>
                <a:latin typeface="Roboto Mono"/>
                <a:ea typeface="Roboto Mono"/>
                <a:cs typeface="Roboto Mono"/>
                <a:sym typeface="Roboto Mono"/>
              </a:rPr>
              <a:t># a_jnp is b_jnp = False</a:t>
            </a:r>
            <a:endParaRPr sz="1000">
              <a:solidFill>
                <a:srgbClr val="F0F3F6"/>
              </a:solidFill>
              <a:latin typeface="Roboto Mono"/>
              <a:ea typeface="Roboto Mono"/>
              <a:cs typeface="Roboto Mono"/>
              <a:sym typeface="Roboto Mon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93"/>
          <p:cNvSpPr txBox="1"/>
          <p:nvPr>
            <p:ph idx="1" type="body"/>
          </p:nvPr>
        </p:nvSpPr>
        <p:spPr>
          <a:xfrm>
            <a:off x="344500" y="1572375"/>
            <a:ext cx="4062300" cy="1692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chemeClr val="lt1"/>
                </a:solidFill>
              </a:rPr>
              <a:t>NumPy</a:t>
            </a:r>
            <a:r>
              <a:rPr lang="en" sz="1600">
                <a:solidFill>
                  <a:schemeClr val="lt1"/>
                </a:solidFill>
              </a:rPr>
              <a:t>: Operations like </a:t>
            </a:r>
            <a:r>
              <a:rPr lang="en" sz="1600">
                <a:solidFill>
                  <a:schemeClr val="lt1"/>
                </a:solidFill>
                <a:latin typeface="Roboto Medium"/>
                <a:ea typeface="Roboto Medium"/>
                <a:cs typeface="Roboto Medium"/>
                <a:sym typeface="Roboto Medium"/>
              </a:rPr>
              <a:t>transpose()</a:t>
            </a:r>
            <a:r>
              <a:rPr lang="en" sz="1600">
                <a:solidFill>
                  <a:schemeClr val="lt1"/>
                </a:solidFill>
              </a:rPr>
              <a:t>, </a:t>
            </a:r>
            <a:r>
              <a:rPr lang="en" sz="1600">
                <a:solidFill>
                  <a:schemeClr val="lt1"/>
                </a:solidFill>
                <a:latin typeface="Roboto Mono Medium"/>
                <a:ea typeface="Roboto Mono Medium"/>
                <a:cs typeface="Roboto Mono Medium"/>
                <a:sym typeface="Roboto Mono Medium"/>
              </a:rPr>
              <a:t>reshape()</a:t>
            </a:r>
            <a:r>
              <a:rPr lang="en" sz="1600">
                <a:solidFill>
                  <a:schemeClr val="lt1"/>
                </a:solidFill>
              </a:rPr>
              <a:t>, slicing often return views (sharing underlying data).</a:t>
            </a:r>
            <a:endParaRPr sz="1600">
              <a:solidFill>
                <a:schemeClr val="lt1"/>
              </a:solidFill>
            </a:endParaRPr>
          </a:p>
          <a:p>
            <a:pPr indent="-330200" lvl="0" marL="457200" rtl="0" algn="l">
              <a:lnSpc>
                <a:spcPct val="115000"/>
              </a:lnSpc>
              <a:spcBef>
                <a:spcPts val="1000"/>
              </a:spcBef>
              <a:spcAft>
                <a:spcPts val="1000"/>
              </a:spcAft>
              <a:buClr>
                <a:schemeClr val="lt1"/>
              </a:buClr>
              <a:buSzPts val="1600"/>
              <a:buChar char="●"/>
            </a:pPr>
            <a:r>
              <a:rPr lang="en" sz="1600">
                <a:solidFill>
                  <a:schemeClr val="lt1"/>
                </a:solidFill>
              </a:rPr>
              <a:t>Memory efficient, but changes through a view affect the original.</a:t>
            </a:r>
            <a:endParaRPr sz="1600">
              <a:solidFill>
                <a:schemeClr val="lt1"/>
              </a:solidFill>
            </a:endParaRPr>
          </a:p>
        </p:txBody>
      </p:sp>
      <p:sp>
        <p:nvSpPr>
          <p:cNvPr id="937" name="Google Shape;937;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C4043"/>
                </a:solidFill>
              </a:rPr>
              <a:t>Subtle Differences in Memory Handling</a:t>
            </a:r>
            <a:endParaRPr>
              <a:solidFill>
                <a:srgbClr val="3C4043"/>
              </a:solidFill>
            </a:endParaRPr>
          </a:p>
        </p:txBody>
      </p:sp>
      <p:sp>
        <p:nvSpPr>
          <p:cNvPr id="938" name="Google Shape;938;p93"/>
          <p:cNvSpPr txBox="1"/>
          <p:nvPr>
            <p:ph idx="1" type="body"/>
          </p:nvPr>
        </p:nvSpPr>
        <p:spPr>
          <a:xfrm>
            <a:off x="4633065" y="1572375"/>
            <a:ext cx="4062300" cy="2515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chemeClr val="lt1"/>
                </a:solidFill>
              </a:rPr>
              <a:t>JAX</a:t>
            </a:r>
            <a:r>
              <a:rPr lang="en" sz="1600">
                <a:solidFill>
                  <a:schemeClr val="lt1"/>
                </a:solidFill>
              </a:rPr>
              <a:t>: Equivalent operations typically return copies.</a:t>
            </a:r>
            <a:endParaRPr sz="1600">
              <a:solidFill>
                <a:schemeClr val="lt1"/>
              </a:solidFill>
            </a:endParaRPr>
          </a:p>
          <a:p>
            <a:pPr indent="-330200" lvl="0" marL="457200" rtl="0" algn="l">
              <a:lnSpc>
                <a:spcPct val="115000"/>
              </a:lnSpc>
              <a:spcBef>
                <a:spcPts val="1000"/>
              </a:spcBef>
              <a:spcAft>
                <a:spcPts val="0"/>
              </a:spcAft>
              <a:buClr>
                <a:schemeClr val="lt1"/>
              </a:buClr>
              <a:buSzPts val="1600"/>
              <a:buChar char="●"/>
            </a:pPr>
            <a:r>
              <a:rPr lang="en" sz="1600">
                <a:solidFill>
                  <a:schemeClr val="lt1"/>
                </a:solidFill>
              </a:rPr>
              <a:t>Consistent with immutability.</a:t>
            </a:r>
            <a:endParaRPr sz="1600">
              <a:solidFill>
                <a:schemeClr val="lt1"/>
              </a:solidFill>
            </a:endParaRPr>
          </a:p>
          <a:p>
            <a:pPr indent="-330200" lvl="0" marL="457200" rtl="0" algn="l">
              <a:lnSpc>
                <a:spcPct val="115000"/>
              </a:lnSpc>
              <a:spcBef>
                <a:spcPts val="1000"/>
              </a:spcBef>
              <a:spcAft>
                <a:spcPts val="0"/>
              </a:spcAft>
              <a:buClr>
                <a:schemeClr val="lt1"/>
              </a:buClr>
              <a:buSzPts val="1600"/>
              <a:buChar char="●"/>
            </a:pPr>
            <a:r>
              <a:rPr lang="en" sz="1600">
                <a:solidFill>
                  <a:schemeClr val="lt1"/>
                </a:solidFill>
              </a:rPr>
              <a:t>Seems less memory efficient?</a:t>
            </a:r>
            <a:br>
              <a:rPr lang="en" sz="1600">
                <a:solidFill>
                  <a:schemeClr val="lt1"/>
                </a:solidFill>
              </a:rPr>
            </a:br>
            <a:r>
              <a:rPr lang="en" sz="1600">
                <a:solidFill>
                  <a:schemeClr val="lt1"/>
                </a:solidFill>
              </a:rPr>
              <a:t>But: </a:t>
            </a:r>
            <a:r>
              <a:rPr lang="en" sz="1600">
                <a:solidFill>
                  <a:schemeClr val="lt1"/>
                </a:solidFill>
                <a:latin typeface="Roboto Mono Medium"/>
                <a:ea typeface="Roboto Mono Medium"/>
                <a:cs typeface="Roboto Mono Medium"/>
                <a:sym typeface="Roboto Mono Medium"/>
              </a:rPr>
              <a:t>jax.jit()</a:t>
            </a:r>
            <a:r>
              <a:rPr lang="en" sz="1600">
                <a:solidFill>
                  <a:schemeClr val="lt1"/>
                </a:solidFill>
              </a:rPr>
              <a:t> often optimizes away intermediate copies.</a:t>
            </a:r>
            <a:endParaRPr sz="1600">
              <a:solidFill>
                <a:schemeClr val="lt1"/>
              </a:solidFill>
            </a:endParaRPr>
          </a:p>
          <a:p>
            <a:pPr indent="-330200" lvl="1" marL="914400" rtl="0" algn="l">
              <a:lnSpc>
                <a:spcPct val="115000"/>
              </a:lnSpc>
              <a:spcBef>
                <a:spcPts val="1000"/>
              </a:spcBef>
              <a:spcAft>
                <a:spcPts val="1000"/>
              </a:spcAft>
              <a:buClr>
                <a:schemeClr val="lt1"/>
              </a:buClr>
              <a:buSzPts val="1600"/>
              <a:buChar char="○"/>
            </a:pPr>
            <a:r>
              <a:rPr lang="en" sz="1600">
                <a:solidFill>
                  <a:schemeClr val="lt1"/>
                </a:solidFill>
              </a:rPr>
              <a:t>"buffer donation"</a:t>
            </a:r>
            <a:endParaRPr sz="1600">
              <a:solidFill>
                <a:schemeClr val="lt1"/>
              </a:solidFill>
            </a:endParaRPr>
          </a:p>
        </p:txBody>
      </p:sp>
      <p:sp>
        <p:nvSpPr>
          <p:cNvPr id="939" name="Google Shape;939;p93"/>
          <p:cNvSpPr txBox="1"/>
          <p:nvPr/>
        </p:nvSpPr>
        <p:spPr>
          <a:xfrm>
            <a:off x="0" y="4329925"/>
            <a:ext cx="9144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lt1"/>
                </a:solidFill>
                <a:latin typeface="Roboto"/>
                <a:ea typeface="Roboto"/>
                <a:cs typeface="Roboto"/>
                <a:sym typeface="Roboto"/>
              </a:rPr>
              <a:t>JAX approach eliminates lurking side-effects</a:t>
            </a:r>
            <a:endParaRPr sz="2400">
              <a:solidFill>
                <a:schemeClr val="lt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 name="Shape 943"/>
        <p:cNvGrpSpPr/>
        <p:nvPr/>
      </p:nvGrpSpPr>
      <p:grpSpPr>
        <a:xfrm>
          <a:off x="0" y="0"/>
          <a:ext cx="0" cy="0"/>
          <a:chOff x="0" y="0"/>
          <a:chExt cx="0" cy="0"/>
        </a:xfrm>
      </p:grpSpPr>
      <p:sp>
        <p:nvSpPr>
          <p:cNvPr id="944" name="Google Shape;944;p94"/>
          <p:cNvSpPr txBox="1"/>
          <p:nvPr>
            <p:ph idx="1" type="body"/>
          </p:nvPr>
        </p:nvSpPr>
        <p:spPr>
          <a:xfrm>
            <a:off x="344500" y="962775"/>
            <a:ext cx="4062300" cy="14175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b="1" lang="en" sz="1800">
                <a:solidFill>
                  <a:schemeClr val="lt1"/>
                </a:solidFill>
              </a:rPr>
              <a:t>NumPy</a:t>
            </a:r>
            <a:r>
              <a:rPr lang="en" sz="1800">
                <a:solidFill>
                  <a:schemeClr val="lt1"/>
                </a:solidFill>
              </a:rPr>
              <a:t>: Uses a global random state. Easy to use, but tricky for reproducibility in complex/parallel code.</a:t>
            </a:r>
            <a:endParaRPr sz="1800">
              <a:solidFill>
                <a:schemeClr val="lt1"/>
              </a:solidFill>
            </a:endParaRPr>
          </a:p>
        </p:txBody>
      </p:sp>
      <p:sp>
        <p:nvSpPr>
          <p:cNvPr id="945" name="Google Shape;945;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C4043"/>
                </a:solidFill>
              </a:rPr>
              <a:t>Explicit PRNG Keys are Key!</a:t>
            </a:r>
            <a:endParaRPr>
              <a:solidFill>
                <a:srgbClr val="3C4043"/>
              </a:solidFill>
            </a:endParaRPr>
          </a:p>
        </p:txBody>
      </p:sp>
      <p:sp>
        <p:nvSpPr>
          <p:cNvPr id="946" name="Google Shape;946;p94"/>
          <p:cNvSpPr txBox="1"/>
          <p:nvPr>
            <p:ph idx="1" type="body"/>
          </p:nvPr>
        </p:nvSpPr>
        <p:spPr>
          <a:xfrm>
            <a:off x="344500" y="2486775"/>
            <a:ext cx="4062300" cy="2031900"/>
          </a:xfrm>
          <a:prstGeom prst="rect">
            <a:avLst/>
          </a:prstGeom>
          <a:solidFill>
            <a:schemeClr val="dk1"/>
          </a:solidFill>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NumPy RNG</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np.random.seed(</a:t>
            </a:r>
            <a:r>
              <a:rPr lang="en" sz="1200">
                <a:solidFill>
                  <a:srgbClr val="91CBFF"/>
                </a:solidFill>
                <a:latin typeface="Roboto Mono"/>
                <a:ea typeface="Roboto Mono"/>
                <a:cs typeface="Roboto Mono"/>
                <a:sym typeface="Roboto Mono"/>
              </a:rPr>
              <a:t>0</a:t>
            </a:r>
            <a:r>
              <a:rPr lang="en" sz="1200">
                <a:solidFill>
                  <a:srgbClr val="F0F3F6"/>
                </a:solidFill>
                <a:latin typeface="Roboto Mono"/>
                <a:ea typeface="Roboto Mono"/>
                <a:cs typeface="Roboto Mono"/>
                <a:sym typeface="Roboto Mono"/>
              </a:rPr>
              <a:t>)</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(np.random.normal()) </a:t>
            </a:r>
            <a:r>
              <a:rPr lang="en" sz="1200">
                <a:solidFill>
                  <a:srgbClr val="BDC4CC"/>
                </a:solidFill>
                <a:latin typeface="Roboto Mono"/>
                <a:ea typeface="Roboto Mono"/>
                <a:cs typeface="Roboto Mono"/>
                <a:sym typeface="Roboto Mono"/>
              </a:rPr>
              <a:t># Call 1</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(np.random.normal()) </a:t>
            </a:r>
            <a:r>
              <a:rPr lang="en" sz="1200">
                <a:solidFill>
                  <a:srgbClr val="BDC4CC"/>
                </a:solidFill>
                <a:latin typeface="Roboto Mono"/>
                <a:ea typeface="Roboto Mono"/>
                <a:cs typeface="Roboto Mono"/>
                <a:sym typeface="Roboto Mono"/>
              </a:rPr>
              <a:t># Call 2</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sz="1200">
                <a:solidFill>
                  <a:srgbClr val="BDC4CC"/>
                </a:solidFill>
                <a:latin typeface="Roboto Mono"/>
                <a:ea typeface="Roboto Mono"/>
                <a:cs typeface="Roboto Mono"/>
                <a:sym typeface="Roboto Mono"/>
              </a:rPr>
              <a:t># 1.764052345967664</a:t>
            </a:r>
            <a:endParaRPr b="1"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sz="1200">
                <a:solidFill>
                  <a:srgbClr val="BDC4CC"/>
                </a:solidFill>
                <a:latin typeface="Roboto Mono"/>
                <a:ea typeface="Roboto Mono"/>
                <a:cs typeface="Roboto Mono"/>
                <a:sym typeface="Roboto Mono"/>
              </a:rPr>
              <a:t># 0.4001572083672233</a:t>
            </a:r>
            <a:endParaRPr b="1" sz="1200">
              <a:solidFill>
                <a:srgbClr val="BDC4CC"/>
              </a:solidFill>
              <a:latin typeface="Roboto Mono"/>
              <a:ea typeface="Roboto Mono"/>
              <a:cs typeface="Roboto Mono"/>
              <a:sym typeface="Roboto Mono"/>
            </a:endParaRPr>
          </a:p>
        </p:txBody>
      </p:sp>
      <p:sp>
        <p:nvSpPr>
          <p:cNvPr id="947" name="Google Shape;947;p94"/>
          <p:cNvSpPr txBox="1"/>
          <p:nvPr>
            <p:ph idx="1" type="body"/>
          </p:nvPr>
        </p:nvSpPr>
        <p:spPr>
          <a:xfrm>
            <a:off x="4633065" y="962775"/>
            <a:ext cx="4062300" cy="1098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b="1" lang="en" sz="1800">
                <a:solidFill>
                  <a:schemeClr val="lt1"/>
                </a:solidFill>
              </a:rPr>
              <a:t>JAX</a:t>
            </a:r>
            <a:r>
              <a:rPr lang="en" sz="1800">
                <a:solidFill>
                  <a:schemeClr val="lt1"/>
                </a:solidFill>
              </a:rPr>
              <a:t>: Requires explicit PRNG keys. Ensures reproducibility. Functional style.</a:t>
            </a:r>
            <a:endParaRPr sz="1800">
              <a:solidFill>
                <a:schemeClr val="lt1"/>
              </a:solidFill>
            </a:endParaRPr>
          </a:p>
        </p:txBody>
      </p:sp>
      <p:sp>
        <p:nvSpPr>
          <p:cNvPr id="948" name="Google Shape;948;p94"/>
          <p:cNvSpPr txBox="1"/>
          <p:nvPr>
            <p:ph idx="1" type="body"/>
          </p:nvPr>
        </p:nvSpPr>
        <p:spPr>
          <a:xfrm>
            <a:off x="4633077" y="2486775"/>
            <a:ext cx="4062300" cy="2308800"/>
          </a:xfrm>
          <a:prstGeom prst="rect">
            <a:avLst/>
          </a:prstGeom>
          <a:solidFill>
            <a:schemeClr val="dk1"/>
          </a:solidFill>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 RNG</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jax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random</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key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random.PRNGKey(</a:t>
            </a:r>
            <a:r>
              <a:rPr lang="en" sz="1200">
                <a:solidFill>
                  <a:srgbClr val="91CBFF"/>
                </a:solidFill>
                <a:latin typeface="Roboto Mono"/>
                <a:ea typeface="Roboto Mono"/>
                <a:cs typeface="Roboto Mono"/>
                <a:sym typeface="Roboto Mono"/>
              </a:rPr>
              <a:t>0</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Initial key</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(random.normal(key))</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(random.normal(key))</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a:t>
            </a:r>
            <a:endParaRPr sz="1200">
              <a:solidFill>
                <a:srgbClr val="000000"/>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sz="1200">
                <a:solidFill>
                  <a:srgbClr val="BDC4CC"/>
                </a:solidFill>
                <a:latin typeface="Roboto Mono"/>
                <a:ea typeface="Roboto Mono"/>
                <a:cs typeface="Roboto Mono"/>
                <a:sym typeface="Roboto Mono"/>
              </a:rPr>
              <a:t># 1.6226422</a:t>
            </a:r>
            <a:endParaRPr b="1" sz="12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sz="1200">
                <a:solidFill>
                  <a:srgbClr val="BDC4CC"/>
                </a:solidFill>
                <a:latin typeface="Roboto Mono"/>
                <a:ea typeface="Roboto Mono"/>
                <a:cs typeface="Roboto Mono"/>
                <a:sym typeface="Roboto Mono"/>
              </a:rPr>
              <a:t># 1.6226422</a:t>
            </a:r>
            <a:endParaRPr b="1" sz="1200">
              <a:solidFill>
                <a:srgbClr val="BDC4CC"/>
              </a:solidFill>
              <a:latin typeface="Roboto Mono"/>
              <a:ea typeface="Roboto Mono"/>
              <a:cs typeface="Roboto Mono"/>
              <a:sym typeface="Roboto Mon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95"/>
          <p:cNvSpPr txBox="1"/>
          <p:nvPr>
            <p:ph idx="1" type="body"/>
          </p:nvPr>
        </p:nvSpPr>
        <p:spPr>
          <a:xfrm>
            <a:off x="344500" y="1572375"/>
            <a:ext cx="55902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lt1"/>
              </a:buClr>
              <a:buSzPts val="1800"/>
              <a:buChar char="●"/>
            </a:pPr>
            <a:r>
              <a:rPr b="1" lang="en" sz="1800">
                <a:solidFill>
                  <a:schemeClr val="lt1"/>
                </a:solidFill>
              </a:rPr>
              <a:t>NumPy</a:t>
            </a:r>
            <a:r>
              <a:rPr lang="en" sz="1800">
                <a:solidFill>
                  <a:schemeClr val="lt1"/>
                </a:solidFill>
              </a:rPr>
              <a:t>: Relies on broadcasting and manually writing vectorized operations. Can be tricky for complex functions.</a:t>
            </a:r>
            <a:endParaRPr sz="1800">
              <a:solidFill>
                <a:schemeClr val="lt1"/>
              </a:solidFill>
            </a:endParaRPr>
          </a:p>
          <a:p>
            <a:pPr indent="-342900" lvl="0" marL="457200" rtl="0" algn="l">
              <a:lnSpc>
                <a:spcPct val="115000"/>
              </a:lnSpc>
              <a:spcBef>
                <a:spcPts val="1000"/>
              </a:spcBef>
              <a:spcAft>
                <a:spcPts val="1000"/>
              </a:spcAft>
              <a:buClr>
                <a:schemeClr val="lt1"/>
              </a:buClr>
              <a:buSzPts val="1800"/>
              <a:buChar char="●"/>
            </a:pPr>
            <a:r>
              <a:rPr b="1" lang="en" sz="1800">
                <a:solidFill>
                  <a:schemeClr val="lt1"/>
                </a:solidFill>
              </a:rPr>
              <a:t>JAX</a:t>
            </a:r>
            <a:r>
              <a:rPr lang="en" sz="1800">
                <a:solidFill>
                  <a:schemeClr val="lt1"/>
                </a:solidFill>
              </a:rPr>
              <a:t>: </a:t>
            </a:r>
            <a:r>
              <a:rPr lang="en" sz="1800">
                <a:solidFill>
                  <a:schemeClr val="lt1"/>
                </a:solidFill>
                <a:latin typeface="Roboto Mono Medium"/>
                <a:ea typeface="Roboto Mono Medium"/>
                <a:cs typeface="Roboto Mono Medium"/>
                <a:sym typeface="Roboto Mono Medium"/>
              </a:rPr>
              <a:t>jax.vmap()</a:t>
            </a:r>
            <a:r>
              <a:rPr lang="en" sz="1800">
                <a:solidFill>
                  <a:schemeClr val="lt1"/>
                </a:solidFill>
              </a:rPr>
              <a:t> automatically transforms a function written for single data points to operate over batches/axes.</a:t>
            </a:r>
            <a:endParaRPr sz="1800">
              <a:solidFill>
                <a:schemeClr val="lt1"/>
              </a:solidFill>
            </a:endParaRPr>
          </a:p>
        </p:txBody>
      </p:sp>
      <p:sp>
        <p:nvSpPr>
          <p:cNvPr id="954" name="Google Shape;954;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C4043"/>
                </a:solidFill>
              </a:rPr>
              <a:t>Write for One, Run for Many</a:t>
            </a:r>
            <a:endParaRPr>
              <a:solidFill>
                <a:srgbClr val="3C4043"/>
              </a:solidFill>
            </a:endParaRPr>
          </a:p>
        </p:txBody>
      </p:sp>
      <p:pic>
        <p:nvPicPr>
          <p:cNvPr id="955" name="Google Shape;955;p95"/>
          <p:cNvPicPr preferRelativeResize="0"/>
          <p:nvPr/>
        </p:nvPicPr>
        <p:blipFill>
          <a:blip r:embed="rId3">
            <a:alphaModFix/>
          </a:blip>
          <a:stretch>
            <a:fillRect/>
          </a:stretch>
        </p:blipFill>
        <p:spPr>
          <a:xfrm>
            <a:off x="6898073" y="2814675"/>
            <a:ext cx="1838275" cy="1066195"/>
          </a:xfrm>
          <a:prstGeom prst="rect">
            <a:avLst/>
          </a:prstGeom>
          <a:noFill/>
          <a:ln>
            <a:noFill/>
          </a:ln>
        </p:spPr>
      </p:pic>
      <p:pic>
        <p:nvPicPr>
          <p:cNvPr id="956" name="Google Shape;956;p95"/>
          <p:cNvPicPr preferRelativeResize="0"/>
          <p:nvPr/>
        </p:nvPicPr>
        <p:blipFill>
          <a:blip r:embed="rId4">
            <a:alphaModFix/>
          </a:blip>
          <a:stretch>
            <a:fillRect/>
          </a:stretch>
        </p:blipFill>
        <p:spPr>
          <a:xfrm>
            <a:off x="7142388" y="1029125"/>
            <a:ext cx="1349625" cy="1349625"/>
          </a:xfrm>
          <a:prstGeom prst="rect">
            <a:avLst/>
          </a:prstGeom>
          <a:noFill/>
          <a:ln>
            <a:noFill/>
          </a:ln>
        </p:spPr>
      </p:pic>
      <p:sp>
        <p:nvSpPr>
          <p:cNvPr id="957" name="Google Shape;957;p95"/>
          <p:cNvSpPr txBox="1"/>
          <p:nvPr/>
        </p:nvSpPr>
        <p:spPr>
          <a:xfrm>
            <a:off x="512075" y="4824875"/>
            <a:ext cx="6554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80868B"/>
                </a:solidFill>
                <a:latin typeface="Roboto"/>
                <a:ea typeface="Roboto"/>
                <a:cs typeface="Roboto"/>
                <a:sym typeface="Roboto"/>
              </a:rPr>
              <a:t>NumPy, the NumPy logo and any related marks are trademarks of the NumPy project</a:t>
            </a:r>
            <a:endParaRPr sz="900">
              <a:solidFill>
                <a:srgbClr val="80868B"/>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1" name="Shape 961"/>
        <p:cNvGrpSpPr/>
        <p:nvPr/>
      </p:nvGrpSpPr>
      <p:grpSpPr>
        <a:xfrm>
          <a:off x="0" y="0"/>
          <a:ext cx="0" cy="0"/>
          <a:chOff x="0" y="0"/>
          <a:chExt cx="0" cy="0"/>
        </a:xfrm>
      </p:grpSpPr>
      <p:sp>
        <p:nvSpPr>
          <p:cNvPr id="962" name="Google Shape;962;p96"/>
          <p:cNvSpPr txBox="1"/>
          <p:nvPr/>
        </p:nvSpPr>
        <p:spPr>
          <a:xfrm>
            <a:off x="375525" y="7045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import</a:t>
            </a:r>
            <a:r>
              <a:rPr lang="en" sz="1100">
                <a:solidFill>
                  <a:srgbClr val="F0F3F6"/>
                </a:solidFill>
                <a:latin typeface="Roboto Mono"/>
                <a:ea typeface="Roboto Mono"/>
                <a:cs typeface="Roboto Mono"/>
                <a:sym typeface="Roboto Mono"/>
              </a:rPr>
              <a:t> jax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import</a:t>
            </a:r>
            <a:r>
              <a:rPr lang="en" sz="1100">
                <a:solidFill>
                  <a:srgbClr val="F0F3F6"/>
                </a:solidFill>
                <a:latin typeface="Roboto Mono"/>
                <a:ea typeface="Roboto Mono"/>
                <a:cs typeface="Roboto Mono"/>
                <a:sym typeface="Roboto Mono"/>
              </a:rPr>
              <a:t> jax.numpy </a:t>
            </a:r>
            <a:r>
              <a:rPr lang="en" sz="1100">
                <a:solidFill>
                  <a:srgbClr val="FF9492"/>
                </a:solidFill>
                <a:latin typeface="Roboto Mono"/>
                <a:ea typeface="Roboto Mono"/>
                <a:cs typeface="Roboto Mono"/>
                <a:sym typeface="Roboto Mono"/>
              </a:rPr>
              <a:t>as</a:t>
            </a:r>
            <a:r>
              <a:rPr lang="en" sz="1100">
                <a:solidFill>
                  <a:srgbClr val="F0F3F6"/>
                </a:solidFill>
                <a:latin typeface="Roboto Mono"/>
                <a:ea typeface="Roboto Mono"/>
                <a:cs typeface="Roboto Mono"/>
                <a:sym typeface="Roboto Mono"/>
              </a:rPr>
              <a:t> jnp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from</a:t>
            </a:r>
            <a:r>
              <a:rPr lang="en" sz="1100">
                <a:solidFill>
                  <a:srgbClr val="F0F3F6"/>
                </a:solidFill>
                <a:latin typeface="Roboto Mono"/>
                <a:ea typeface="Roboto Mono"/>
                <a:cs typeface="Roboto Mono"/>
                <a:sym typeface="Roboto Mono"/>
              </a:rPr>
              <a:t> jax </a:t>
            </a:r>
            <a:r>
              <a:rPr lang="en" sz="1100">
                <a:solidFill>
                  <a:srgbClr val="FF9492"/>
                </a:solidFill>
                <a:latin typeface="Roboto Mono"/>
                <a:ea typeface="Roboto Mono"/>
                <a:cs typeface="Roboto Mono"/>
                <a:sym typeface="Roboto Mono"/>
              </a:rPr>
              <a:t>import</a:t>
            </a:r>
            <a:r>
              <a:rPr lang="en" sz="1100">
                <a:solidFill>
                  <a:srgbClr val="F0F3F6"/>
                </a:solidFill>
                <a:latin typeface="Roboto Mono"/>
                <a:ea typeface="Roboto Mono"/>
                <a:cs typeface="Roboto Mono"/>
                <a:sym typeface="Roboto Mono"/>
              </a:rPr>
              <a:t> vmap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def</a:t>
            </a:r>
            <a:r>
              <a:rPr lang="en" sz="1100">
                <a:solidFill>
                  <a:srgbClr val="DBB7FF"/>
                </a:solidFill>
                <a:latin typeface="Roboto Mono"/>
                <a:ea typeface="Roboto Mono"/>
                <a:cs typeface="Roboto Mono"/>
                <a:sym typeface="Roboto Mono"/>
              </a:rPr>
              <a:t> predict</a:t>
            </a:r>
            <a:r>
              <a:rPr lang="en" sz="1100">
                <a:solidFill>
                  <a:srgbClr val="F0F3F6"/>
                </a:solidFill>
                <a:latin typeface="Roboto Mono"/>
                <a:ea typeface="Roboto Mono"/>
                <a:cs typeface="Roboto Mono"/>
                <a:sym typeface="Roboto Mono"/>
              </a:rPr>
              <a:t>(W, b,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jnp.dot(W, x)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b</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W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jnp.ones((</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b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jnp.ones(</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a:t>
            </a:r>
            <a:endParaRPr sz="11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batch_x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jnp.ones((</a:t>
            </a:r>
            <a:r>
              <a:rPr lang="en" sz="1100">
                <a:solidFill>
                  <a:srgbClr val="91CBFF"/>
                </a:solidFill>
                <a:latin typeface="Roboto Mono"/>
                <a:ea typeface="Roboto Mono"/>
                <a:cs typeface="Roboto Mono"/>
                <a:sym typeface="Roboto Mono"/>
              </a:rPr>
              <a:t>10</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BDC4CC"/>
                </a:solidFill>
                <a:latin typeface="Roboto Mono"/>
                <a:ea typeface="Roboto Mono"/>
                <a:cs typeface="Roboto Mono"/>
                <a:sym typeface="Roboto Mono"/>
              </a:rPr>
              <a:t># Batch of 10 data points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b="1" lang="en" sz="1100">
                <a:solidFill>
                  <a:srgbClr val="BDC4CC"/>
                </a:solidFill>
                <a:latin typeface="Roboto Mono"/>
                <a:ea typeface="Roboto Mono"/>
                <a:cs typeface="Roboto Mono"/>
                <a:sym typeface="Roboto Mono"/>
              </a:rPr>
              <a:t># Apply vmap() to predict the whole batch without a Python loop</a:t>
            </a:r>
            <a:endParaRPr b="1"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batch_predict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vmap(predict, </a:t>
            </a:r>
            <a:r>
              <a:rPr lang="en" sz="1100">
                <a:solidFill>
                  <a:srgbClr val="FFB757"/>
                </a:solidFill>
                <a:latin typeface="Roboto Mono"/>
                <a:ea typeface="Roboto Mono"/>
                <a:cs typeface="Roboto Mono"/>
                <a:sym typeface="Roboto Mono"/>
              </a:rPr>
              <a:t>in_axes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None</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None</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0</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Result is shape (10, 3) - one prediction per input in the batch</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batch_result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batch_predict(W, b, batch_x)</a:t>
            </a:r>
            <a:endParaRPr sz="1100">
              <a:solidFill>
                <a:srgbClr val="FF9492"/>
              </a:solidFill>
              <a:latin typeface="Roboto Mono"/>
              <a:ea typeface="Roboto Mono"/>
              <a:cs typeface="Roboto Mono"/>
              <a:sym typeface="Roboto Mono"/>
            </a:endParaRPr>
          </a:p>
        </p:txBody>
      </p:sp>
      <p:sp>
        <p:nvSpPr>
          <p:cNvPr id="963" name="Google Shape;963;p96"/>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Write for One, Run for Many</a:t>
            </a:r>
            <a:endParaRPr>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